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y="9601200" cx="7315200"/>
  <p:notesSz cx="6858000" cy="9144000"/>
  <p:embeddedFontLst>
    <p:embeddedFont>
      <p:font typeface="Inter SemiBold"/>
      <p:regular r:id="rId18"/>
      <p:bold r:id="rId19"/>
      <p:italic r:id="rId20"/>
      <p:boldItalic r:id="rId21"/>
    </p:embeddedFont>
    <p:embeddedFont>
      <p:font typeface="Halant"/>
      <p:regular r:id="rId22"/>
      <p:bold r:id="rId23"/>
    </p:embeddedFont>
    <p:embeddedFont>
      <p:font typeface="Inter"/>
      <p:regular r:id="rId24"/>
      <p:bold r:id="rId25"/>
      <p:italic r:id="rId26"/>
      <p:boldItalic r:id="rId27"/>
    </p:embeddedFont>
    <p:embeddedFont>
      <p:font typeface="Plus Jakarta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8AA2467-16C8-4345-A533-112F8C357E24}">
  <a:tblStyle styleId="{D8AA2467-16C8-4345-A533-112F8C357E2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Halant-regular.fntdata"/><Relationship Id="rId21" Type="http://schemas.openxmlformats.org/officeDocument/2006/relationships/font" Target="fonts/InterSemiBold-boldItalic.fntdata"/><Relationship Id="rId24" Type="http://schemas.openxmlformats.org/officeDocument/2006/relationships/font" Target="fonts/Inter-regular.fntdata"/><Relationship Id="rId23" Type="http://schemas.openxmlformats.org/officeDocument/2006/relationships/font" Target="fonts/Halant-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3c999c6279_0_99: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3c999c6279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221ec0749d_0_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221ec0749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229a74e2f7_0_18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229a74e2f7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229a74e2f7_0_25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229a74e2f7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229a74e2f7_0_271: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229a74e2f7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3c999c627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3c999c627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3c999c6279_0_3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3c999c6279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3c999c6279_0_4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3c999c6279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3c999c6279_0_6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3c999c6279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graphicFrame>
        <p:nvGraphicFramePr>
          <p:cNvPr id="100" name="Google Shape;100;p25"/>
          <p:cNvGraphicFramePr/>
          <p:nvPr/>
        </p:nvGraphicFramePr>
        <p:xfrm>
          <a:off x="362825" y="1242550"/>
          <a:ext cx="3000000" cy="3000000"/>
        </p:xfrm>
        <a:graphic>
          <a:graphicData uri="http://schemas.openxmlformats.org/drawingml/2006/table">
            <a:tbl>
              <a:tblPr>
                <a:noFill/>
                <a:tableStyleId>{D8AA2467-16C8-4345-A533-112F8C357E24}</a:tableStyleId>
              </a:tblPr>
              <a:tblGrid>
                <a:gridCol w="6633250"/>
              </a:tblGrid>
              <a:tr h="76800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William Strachey, </a:t>
                      </a:r>
                      <a:r>
                        <a:rPr i="1" lang="en" sz="1200">
                          <a:latin typeface="Halant"/>
                          <a:ea typeface="Halant"/>
                          <a:cs typeface="Halant"/>
                          <a:sym typeface="Halant"/>
                        </a:rPr>
                        <a:t>For The Colony in Virginea Britannia. Lawes Divine, Morall and Martiall, &amp;c., </a:t>
                      </a:r>
                      <a:r>
                        <a:rPr lang="en" sz="1200">
                          <a:latin typeface="Halant"/>
                          <a:ea typeface="Halant"/>
                          <a:cs typeface="Halant"/>
                          <a:sym typeface="Halant"/>
                        </a:rPr>
                        <a:t>1612.</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These are the earliest extant (surviving) English-language body of laws in the western hemisphere.</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098400">
                <a:tc>
                  <a:txBody>
                    <a:bodyPr/>
                    <a:lstStyle/>
                    <a:p>
                      <a:pPr indent="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…I [Governor of </a:t>
                      </a:r>
                      <a:r>
                        <a:rPr lang="en" sz="1200">
                          <a:latin typeface="Inter"/>
                          <a:ea typeface="Inter"/>
                          <a:cs typeface="Inter"/>
                          <a:sym typeface="Inter"/>
                        </a:rPr>
                        <a:t>the</a:t>
                      </a:r>
                      <a:r>
                        <a:rPr lang="en" sz="1200">
                          <a:latin typeface="Inter"/>
                          <a:ea typeface="Inter"/>
                          <a:cs typeface="Inter"/>
                          <a:sym typeface="Inter"/>
                        </a:rPr>
                        <a:t> Colony] have found…the necessitie of the present State of the Colonie to require [the publication of these laws] to all persons in the Colonie…</a:t>
                      </a:r>
                      <a:endParaRPr sz="1200">
                        <a:latin typeface="Inter"/>
                        <a:ea typeface="Inter"/>
                        <a:cs typeface="Inter"/>
                        <a:sym typeface="Inter"/>
                      </a:endParaRPr>
                    </a:p>
                    <a:p>
                      <a:pPr indent="0" lvl="0" marL="0" rtl="0" algn="l">
                        <a:lnSpc>
                          <a:spcPct val="115000"/>
                        </a:lnSpc>
                        <a:spcBef>
                          <a:spcPts val="1000"/>
                        </a:spcBef>
                        <a:spcAft>
                          <a:spcPts val="0"/>
                        </a:spcAft>
                        <a:buClr>
                          <a:srgbClr val="000000"/>
                        </a:buClr>
                        <a:buSzPts val="1100"/>
                        <a:buFont typeface="Arial"/>
                        <a:buNone/>
                      </a:pPr>
                      <a:r>
                        <a:rPr lang="en" sz="1200">
                          <a:latin typeface="Inter"/>
                          <a:ea typeface="Inter"/>
                          <a:cs typeface="Inter"/>
                          <a:sym typeface="Inter"/>
                        </a:rPr>
                        <a:t>2. That no man speake impiously or maliciously, against the holy and blessed Trinitie... or against the knowne Articles of the Christian faith, upon paine of death.</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15. No man… shall barter, trucke, or trade with the Indians, except he be thereunto appointed by lawful authority upon paine of death.</a:t>
                      </a:r>
                      <a:endParaRPr sz="1200">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latin typeface="Inter"/>
                          <a:ea typeface="Inter"/>
                          <a:cs typeface="Inter"/>
                          <a:sym typeface="Inter"/>
                        </a:rPr>
                        <a:t>16. No man shall rifle or dispoile, by force or violence, take away any thing from any Indian coming to trade, or otherwise, upon paine of death.</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22. There shall no man or woman… dare to wash any uncleane Linnen… or throw out the water or sudes of fowle cloathes, in the open streete… nor… make cleane, any kettle, pot, or pan… within twenty foote of the olde well… since by these… slothfull… immodesties, the whole Fort may bee choaked, and poisoned with ill aires… </a:t>
                      </a:r>
                      <a:endParaRPr sz="1200">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latin typeface="Inter"/>
                          <a:ea typeface="Inter"/>
                          <a:cs typeface="Inter"/>
                          <a:sym typeface="Inter"/>
                        </a:rPr>
                        <a:t>23. No man shall imbezell, lose, or willingly breake, or fraudulently make away, either Spade, Shovell, Hatchet… or other toole or instrument upon paine of whipping.</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28. No souldier or tradesman, but shall be readie, both in the morning, and in the afternoone, upon the beating of the Drum, to goe out unto his worke, nor shall hee return home, or from his worke, before the Drum beate againe… upon perill for the first fault to lie upon the Guard head and heeles together all night, for the second time so faulting to be whipt, and for the third time… condemned to the Gallies for a yeare.</a:t>
                      </a:r>
                      <a:endParaRPr sz="1200">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latin typeface="Inter"/>
                          <a:ea typeface="Inter"/>
                          <a:cs typeface="Inter"/>
                          <a:sym typeface="Inter"/>
                        </a:rPr>
                        <a:t>29. No man or woman, (upon paine of death) shall runne away from the Colonie, to Powhathan, or any savage…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31. What man or woman soever, shall rob any garden, publike or private… or robbe any vineyard, or gather up the grapes, or steale any eares of the corne growing, whether in the ground belonging to the same fort or towne where he dwelleth, or in any other, shall be punished with death.</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1" name="Google Shape;101;p25"/>
          <p:cNvSpPr txBox="1"/>
          <p:nvPr/>
        </p:nvSpPr>
        <p:spPr>
          <a:xfrm>
            <a:off x="441275" y="9115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a:t>
            </a:r>
            <a:endParaRPr b="1" sz="1200">
              <a:solidFill>
                <a:schemeClr val="dk1"/>
              </a:solidFill>
              <a:latin typeface="Inter"/>
              <a:ea typeface="Inter"/>
              <a:cs typeface="Inter"/>
              <a:sym typeface="Inter"/>
            </a:endParaRPr>
          </a:p>
        </p:txBody>
      </p:sp>
      <p:sp>
        <p:nvSpPr>
          <p:cNvPr id="102" name="Google Shape;102;p2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Life in Jamestown</a:t>
            </a:r>
            <a:endParaRPr sz="2400">
              <a:solidFill>
                <a:schemeClr val="dk1"/>
              </a:solidFill>
              <a:latin typeface="Plus Jakarta Sans"/>
              <a:ea typeface="Plus Jakarta Sans"/>
              <a:cs typeface="Plus Jakarta Sans"/>
              <a:sym typeface="Plus Jakarta Sans"/>
            </a:endParaRPr>
          </a:p>
        </p:txBody>
      </p:sp>
      <p:pic>
        <p:nvPicPr>
          <p:cNvPr id="103" name="Google Shape;103;p25"/>
          <p:cNvPicPr preferRelativeResize="0"/>
          <p:nvPr/>
        </p:nvPicPr>
        <p:blipFill>
          <a:blip r:embed="rId3">
            <a:alphaModFix/>
          </a:blip>
          <a:stretch>
            <a:fillRect/>
          </a:stretch>
        </p:blipFill>
        <p:spPr>
          <a:xfrm>
            <a:off x="203550" y="220497"/>
            <a:ext cx="994388" cy="41234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9" name="Shape 249"/>
        <p:cNvGrpSpPr/>
        <p:nvPr/>
      </p:nvGrpSpPr>
      <p:grpSpPr>
        <a:xfrm>
          <a:off x="0" y="0"/>
          <a:ext cx="0" cy="0"/>
          <a:chOff x="0" y="0"/>
          <a:chExt cx="0" cy="0"/>
        </a:xfrm>
      </p:grpSpPr>
      <p:sp>
        <p:nvSpPr>
          <p:cNvPr id="250" name="Google Shape;250;p34"/>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Evaluating Evidence (Exemplar)</a:t>
            </a:r>
            <a:endParaRPr sz="2200">
              <a:solidFill>
                <a:schemeClr val="dk1"/>
              </a:solidFill>
              <a:latin typeface="Plus Jakarta Sans"/>
              <a:ea typeface="Plus Jakarta Sans"/>
              <a:cs typeface="Plus Jakarta Sans"/>
              <a:sym typeface="Plus Jakarta Sans"/>
            </a:endParaRPr>
          </a:p>
        </p:txBody>
      </p:sp>
      <p:sp>
        <p:nvSpPr>
          <p:cNvPr id="251" name="Google Shape;251;p3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52" name="Google Shape;252;p34"/>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53" name="Google Shape;253;p3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54" name="Google Shape;254;p34"/>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55" name="Google Shape;255;p34"/>
          <p:cNvSpPr txBox="1"/>
          <p:nvPr/>
        </p:nvSpPr>
        <p:spPr>
          <a:xfrm>
            <a:off x="1504450" y="1292201"/>
            <a:ext cx="5369100" cy="7995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a:t>
            </a:r>
            <a:r>
              <a:rPr lang="en" sz="1000">
                <a:solidFill>
                  <a:schemeClr val="dk1"/>
                </a:solidFill>
                <a:latin typeface="Plus Jakarta Sans"/>
                <a:ea typeface="Plus Jakarta Sans"/>
                <a:cs typeface="Plus Jakarta Sans"/>
                <a:sym typeface="Plus Jakarta Sans"/>
              </a:rPr>
              <a:t> Historians make claims about the past. Often times, the evidence is not as clear as they’d like it, though, and they must make a “qualified claim” (acknowledging that the evidence is inconclusive). </a:t>
            </a:r>
            <a:r>
              <a:rPr b="1" lang="en" sz="1000">
                <a:solidFill>
                  <a:schemeClr val="dk1"/>
                </a:solidFill>
                <a:latin typeface="Plus Jakarta Sans"/>
                <a:ea typeface="Plus Jakarta Sans"/>
                <a:cs typeface="Plus Jakarta Sans"/>
                <a:sym typeface="Plus Jakarta Sans"/>
              </a:rPr>
              <a:t>For this exercise, make a qualified claim about what you believe to be the biggest difference between life in Jamestown and life in Plymouth, based on the two primary sources you analyzed.</a:t>
            </a:r>
            <a:endParaRPr b="1" sz="1100">
              <a:solidFill>
                <a:schemeClr val="dk1"/>
              </a:solidFill>
              <a:latin typeface="Plus Jakarta Sans"/>
              <a:ea typeface="Plus Jakarta Sans"/>
              <a:cs typeface="Plus Jakarta Sans"/>
              <a:sym typeface="Plus Jakarta Sans"/>
            </a:endParaRPr>
          </a:p>
        </p:txBody>
      </p:sp>
      <p:sp>
        <p:nvSpPr>
          <p:cNvPr id="256" name="Google Shape;256;p34"/>
          <p:cNvSpPr txBox="1"/>
          <p:nvPr/>
        </p:nvSpPr>
        <p:spPr>
          <a:xfrm>
            <a:off x="441359" y="23403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600">
              <a:solidFill>
                <a:schemeClr val="dk1"/>
              </a:solidFill>
              <a:latin typeface="Inter"/>
              <a:ea typeface="Inter"/>
              <a:cs typeface="Inter"/>
              <a:sym typeface="Inter"/>
            </a:endParaRPr>
          </a:p>
          <a:p>
            <a:pPr indent="0" lvl="0" marL="0" rtl="0" algn="ctr">
              <a:spcBef>
                <a:spcPts val="0"/>
              </a:spcBef>
              <a:spcAft>
                <a:spcPts val="0"/>
              </a:spcAft>
              <a:buNone/>
            </a:pPr>
            <a:r>
              <a:rPr b="1" lang="en" sz="1200">
                <a:latin typeface="Plus Jakarta Sans"/>
                <a:ea typeface="Plus Jakarta Sans"/>
                <a:cs typeface="Plus Jakarta Sans"/>
                <a:sym typeface="Plus Jakarta Sans"/>
              </a:rPr>
              <a:t>Life in the first two permanent English Colonies</a:t>
            </a:r>
            <a:endParaRPr b="1" sz="1200">
              <a:latin typeface="Plus Jakarta Sans"/>
              <a:ea typeface="Plus Jakarta Sans"/>
              <a:cs typeface="Plus Jakarta Sans"/>
              <a:sym typeface="Plus Jakarta Sans"/>
            </a:endParaRPr>
          </a:p>
        </p:txBody>
      </p:sp>
      <p:sp>
        <p:nvSpPr>
          <p:cNvPr id="257" name="Google Shape;257;p34"/>
          <p:cNvSpPr txBox="1"/>
          <p:nvPr/>
        </p:nvSpPr>
        <p:spPr>
          <a:xfrm>
            <a:off x="2735947" y="23403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Qualified Claim</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2D"/>
                </a:solidFill>
                <a:latin typeface="Inter"/>
                <a:ea typeface="Inter"/>
                <a:cs typeface="Inter"/>
                <a:sym typeface="Inter"/>
              </a:rPr>
              <a:t>The Jamestown and Plymouth colonies </a:t>
            </a:r>
            <a:r>
              <a:rPr b="1" lang="en" sz="1200">
                <a:solidFill>
                  <a:srgbClr val="E95C2D"/>
                </a:solidFill>
                <a:latin typeface="Inter"/>
                <a:ea typeface="Inter"/>
                <a:cs typeface="Inter"/>
                <a:sym typeface="Inter"/>
              </a:rPr>
              <a:t>had</a:t>
            </a:r>
            <a:r>
              <a:rPr b="1" lang="en" sz="1200">
                <a:solidFill>
                  <a:srgbClr val="E95C2D"/>
                </a:solidFill>
                <a:latin typeface="Inter"/>
                <a:ea typeface="Inter"/>
                <a:cs typeface="Inter"/>
                <a:sym typeface="Inter"/>
              </a:rPr>
              <a:t> very different relationships with Indigenous people.</a:t>
            </a:r>
            <a:endParaRPr b="1" sz="1200">
              <a:solidFill>
                <a:srgbClr val="E95C2D"/>
              </a:solidFill>
              <a:latin typeface="Inter"/>
              <a:ea typeface="Inter"/>
              <a:cs typeface="Inter"/>
              <a:sym typeface="Inter"/>
            </a:endParaRPr>
          </a:p>
        </p:txBody>
      </p:sp>
      <p:pic>
        <p:nvPicPr>
          <p:cNvPr id="258" name="Google Shape;258;p34"/>
          <p:cNvPicPr preferRelativeResize="0"/>
          <p:nvPr/>
        </p:nvPicPr>
        <p:blipFill>
          <a:blip r:embed="rId5">
            <a:alphaModFix/>
          </a:blip>
          <a:stretch>
            <a:fillRect/>
          </a:stretch>
        </p:blipFill>
        <p:spPr>
          <a:xfrm>
            <a:off x="441359" y="1196395"/>
            <a:ext cx="895341" cy="895341"/>
          </a:xfrm>
          <a:prstGeom prst="rect">
            <a:avLst/>
          </a:prstGeom>
          <a:noFill/>
          <a:ln>
            <a:noFill/>
          </a:ln>
        </p:spPr>
      </p:pic>
      <p:graphicFrame>
        <p:nvGraphicFramePr>
          <p:cNvPr id="259" name="Google Shape;259;p34"/>
          <p:cNvGraphicFramePr/>
          <p:nvPr/>
        </p:nvGraphicFramePr>
        <p:xfrm>
          <a:off x="441547" y="4011791"/>
          <a:ext cx="3000000" cy="3000000"/>
        </p:xfrm>
        <a:graphic>
          <a:graphicData uri="http://schemas.openxmlformats.org/drawingml/2006/table">
            <a:tbl>
              <a:tblPr>
                <a:noFill/>
                <a:tableStyleId>{D8AA2467-16C8-4345-A533-112F8C357E24}</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b="1" lang="en" sz="1200">
                          <a:solidFill>
                            <a:srgbClr val="E95C2D"/>
                          </a:solidFill>
                          <a:latin typeface="Inter"/>
                          <a:ea typeface="Inter"/>
                          <a:cs typeface="Inter"/>
                          <a:sym typeface="Inter"/>
                        </a:rPr>
                        <a:t>"No man… shall barter, trucke, or trade with the Indians, except he be thereunto appointed by lawful authority upon paine of death." (Law 15)</a:t>
                      </a:r>
                      <a:endParaRPr b="1" sz="1200">
                        <a:solidFill>
                          <a:srgbClr val="E95C2D"/>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rPr b="1" lang="en" sz="1200">
                          <a:solidFill>
                            <a:srgbClr val="E95C2D"/>
                          </a:solidFill>
                          <a:latin typeface="Inter"/>
                          <a:ea typeface="Inter"/>
                          <a:cs typeface="Inter"/>
                          <a:sym typeface="Inter"/>
                        </a:rPr>
                        <a:t>"We have found the Indians very faithful in their Covenant of Peace with us; very loving and ready to pleasure us." (Edward Winslow’s letter)</a:t>
                      </a:r>
                      <a:endParaRPr b="1" sz="1200">
                        <a:solidFill>
                          <a:srgbClr val="E95C2D"/>
                        </a:solidFill>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How does this quote support the claim?</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2D"/>
                          </a:solidFill>
                          <a:latin typeface="Inter"/>
                          <a:ea typeface="Inter"/>
                          <a:cs typeface="Inter"/>
                          <a:sym typeface="Inter"/>
                        </a:rPr>
                        <a:t>This law shows that Jamestown leaders controlled and restricted trade with Native Americans.</a:t>
                      </a:r>
                      <a:endParaRPr b="1" sz="1200">
                        <a:solidFill>
                          <a:srgbClr val="E95C2D"/>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How does this quote support the claim?</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2D"/>
                          </a:solidFill>
                          <a:latin typeface="Inter"/>
                          <a:ea typeface="Inter"/>
                          <a:cs typeface="Inter"/>
                          <a:sym typeface="Inter"/>
                        </a:rPr>
                        <a:t>The word “peace” shows that their relationship was friendly and cooperative.</a:t>
                      </a:r>
                      <a:endParaRPr b="1" sz="1200">
                        <a:solidFill>
                          <a:srgbClr val="E95C2D"/>
                        </a:solidFill>
                        <a:latin typeface="Inter"/>
                        <a:ea typeface="Inter"/>
                        <a:cs typeface="Inter"/>
                        <a:sym typeface="Inter"/>
                      </a:endParaRPr>
                    </a:p>
                    <a:p>
                      <a:pPr indent="0" lvl="0" marL="0" rtl="0" algn="l">
                        <a:spcBef>
                          <a:spcPts val="0"/>
                        </a:spcBef>
                        <a:spcAft>
                          <a:spcPts val="0"/>
                        </a:spcAft>
                        <a:buNone/>
                      </a:pPr>
                      <a:r>
                        <a:t/>
                      </a:r>
                      <a:endParaRPr b="1" sz="1200">
                        <a:solidFill>
                          <a:srgbClr val="E95C2D"/>
                        </a:solidFill>
                        <a:latin typeface="Inter"/>
                        <a:ea typeface="Inter"/>
                        <a:cs typeface="Inter"/>
                        <a:sym typeface="Inter"/>
                      </a:endParaRPr>
                    </a:p>
                  </a:txBody>
                  <a:tcPr marT="87275" marB="87275" marR="86050" marL="86050"/>
                </a:tc>
              </a:tr>
            </a:tbl>
          </a:graphicData>
        </a:graphic>
      </p:graphicFrame>
      <p:sp>
        <p:nvSpPr>
          <p:cNvPr id="260" name="Google Shape;260;p34"/>
          <p:cNvSpPr/>
          <p:nvPr/>
        </p:nvSpPr>
        <p:spPr>
          <a:xfrm rot="-5400000">
            <a:off x="3803844" y="14097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61" name="Google Shape;261;p34"/>
          <p:cNvSpPr txBox="1"/>
          <p:nvPr/>
        </p:nvSpPr>
        <p:spPr>
          <a:xfrm>
            <a:off x="441450" y="6758976"/>
            <a:ext cx="6432300" cy="18654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Outside Knowledge that can Support the Claim (Not included in the text)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2D"/>
              </a:solidFill>
              <a:latin typeface="Inter"/>
              <a:ea typeface="Inter"/>
              <a:cs typeface="Inter"/>
              <a:sym typeface="Inter"/>
            </a:endParaRPr>
          </a:p>
          <a:p>
            <a:pPr indent="0" lvl="0" marL="0" rtl="0" algn="l">
              <a:spcBef>
                <a:spcPts val="0"/>
              </a:spcBef>
              <a:spcAft>
                <a:spcPts val="0"/>
              </a:spcAft>
              <a:buNone/>
            </a:pPr>
            <a:r>
              <a:rPr b="1" lang="en" sz="1200">
                <a:solidFill>
                  <a:srgbClr val="E95C2D"/>
                </a:solidFill>
                <a:latin typeface="Inter"/>
                <a:ea typeface="Inter"/>
                <a:cs typeface="Inter"/>
                <a:sym typeface="Inter"/>
              </a:rPr>
              <a:t>The Wampanoag in the Plymouth area made a peace agreement with the Pilgrims in March 1621.</a:t>
            </a:r>
            <a:endParaRPr b="1" sz="1200">
              <a:solidFill>
                <a:srgbClr val="E95C2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2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graphicFrame>
        <p:nvGraphicFramePr>
          <p:cNvPr id="109" name="Google Shape;109;p26"/>
          <p:cNvGraphicFramePr/>
          <p:nvPr/>
        </p:nvGraphicFramePr>
        <p:xfrm>
          <a:off x="688038" y="1156038"/>
          <a:ext cx="3000000" cy="3000000"/>
        </p:xfrm>
        <a:graphic>
          <a:graphicData uri="http://schemas.openxmlformats.org/drawingml/2006/table">
            <a:tbl>
              <a:tblPr>
                <a:noFill/>
                <a:tableStyleId>{D8AA2467-16C8-4345-A533-112F8C357E24}</a:tableStyleId>
              </a:tblPr>
              <a:tblGrid>
                <a:gridCol w="5939125"/>
              </a:tblGrid>
              <a:tr h="76800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Edward Winslow, A Letter sent from New England to a friend in these parts,” in </a:t>
                      </a:r>
                      <a:r>
                        <a:rPr i="1" lang="en" sz="1200">
                          <a:latin typeface="Halant"/>
                          <a:ea typeface="Halant"/>
                          <a:cs typeface="Halant"/>
                          <a:sym typeface="Halant"/>
                        </a:rPr>
                        <a:t>Mourt's Relation: A Journal of the Pilgrims at Plymouth</a:t>
                      </a:r>
                      <a:r>
                        <a:rPr lang="en" sz="1200">
                          <a:latin typeface="Halant"/>
                          <a:ea typeface="Halant"/>
                          <a:cs typeface="Halant"/>
                          <a:sym typeface="Halant"/>
                        </a:rPr>
                        <a:t>, Part VI, 1622.</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Note: </a:t>
                      </a:r>
                      <a:r>
                        <a:rPr i="1" lang="en" sz="1000">
                          <a:latin typeface="Inter"/>
                          <a:ea typeface="Inter"/>
                          <a:cs typeface="Inter"/>
                          <a:sym typeface="Inter"/>
                        </a:rPr>
                        <a:t>Mourt’s Relation</a:t>
                      </a:r>
                      <a:r>
                        <a:rPr lang="en" sz="1000">
                          <a:latin typeface="Inter"/>
                          <a:ea typeface="Inter"/>
                          <a:cs typeface="Inter"/>
                          <a:sym typeface="Inter"/>
                        </a:rPr>
                        <a:t> contains the Pilgrims' journals for the first year at Plymouth. </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098400">
                <a:tc>
                  <a:txBody>
                    <a:bodyPr/>
                    <a:lstStyle/>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You shall understand, that in this little time, that a few of us have been here, we have built seven dwelling houses, and four for the use of the Plantation, and have made preparation for diverse others. We set the last Spring some twenty Acres of Indian corn, and sowed some six Acres of Barley and Peas, and according to the manner of the Indians, we manured our ground with Herrings or rather Shads, which we have in great abundance, and take with great cause at our doors.</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Our Corn did prove well and God be praised, we had a good inheritance of Indian Corn, and our Barely indifferently good, but our Peas not worth the gathering, for we feared they were too late sown… [W]hich time among us after Recreations, we exercised our Arms, many of the Indians coming among us, and among the rest their great King Massasoit [of the Wampanoag], with some ninety men, whom for three days as we entertained and feasted and they went out and killed five deer, which they brought to the Plantation, and bestowed our Governor, and upon the Captain, and others. And although it is not always so plentiful, as it was this time with us, yet by the goodness of God, we are so far from want... We have found the Indians very faithful in their Covenant of Peace with us; very loving and ready to pleasure us: we often go to them, and they come to us… and we for our parts walk as peaceably and safely in the woods, as in the highways of England, we entertain them familiarly in our homes and they as friendly bestowing their Venison on us. They are a people without any Religion, or knowledge of any God, yet trusty, quick of appreciation, quick witted, just…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I forebear further to write for the present, hoping to see you by the next return,</a:t>
                      </a:r>
                      <a:r>
                        <a:rPr lang="en" sz="1200">
                          <a:latin typeface="Inter"/>
                          <a:ea typeface="Inter"/>
                          <a:cs typeface="Inter"/>
                          <a:sym typeface="Inter"/>
                        </a:rPr>
                        <a:t> so I take my lean</a:t>
                      </a:r>
                      <a:r>
                        <a:rPr lang="en" sz="1200">
                          <a:latin typeface="Inter"/>
                          <a:ea typeface="Inter"/>
                          <a:cs typeface="Inter"/>
                          <a:sym typeface="Inter"/>
                        </a:rPr>
                        <a:t>, commending you to the Lord for a safe conduct unto us. Resting in Him.</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Plimoth in [New] England this 11 of December, 1621</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Your loving friend, E.W</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0" name="Google Shape;110;p2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Life in Plymouth</a:t>
            </a:r>
            <a:endParaRPr sz="2400">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03550" y="220497"/>
            <a:ext cx="994388" cy="4123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2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Contextualization</a:t>
            </a:r>
            <a:endParaRPr sz="2400">
              <a:solidFill>
                <a:schemeClr val="dk1"/>
              </a:solidFill>
              <a:latin typeface="Plus Jakarta Sans"/>
              <a:ea typeface="Plus Jakarta Sans"/>
              <a:cs typeface="Plus Jakarta Sans"/>
              <a:sym typeface="Plus Jakarta Sans"/>
            </a:endParaRPr>
          </a:p>
        </p:txBody>
      </p:sp>
      <p:sp>
        <p:nvSpPr>
          <p:cNvPr id="117" name="Google Shape;117;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8" name="Google Shape;118;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9" name="Google Shape;119;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0" name="Google Shape;120;p2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1" name="Google Shape;121;p27"/>
          <p:cNvSpPr txBox="1"/>
          <p:nvPr/>
        </p:nvSpPr>
        <p:spPr>
          <a:xfrm>
            <a:off x="2920374" y="3706815"/>
            <a:ext cx="1474500" cy="1375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latin typeface="Inter"/>
                <a:ea typeface="Inter"/>
                <a:cs typeface="Inter"/>
                <a:sym typeface="Inter"/>
              </a:rPr>
              <a:t>Historical Event: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600">
                <a:latin typeface="Plus Jakarta Sans"/>
                <a:ea typeface="Plus Jakarta Sans"/>
                <a:cs typeface="Plus Jakarta Sans"/>
                <a:sym typeface="Plus Jakarta Sans"/>
              </a:rPr>
              <a:t>Life in Jamestown, 1607-1612</a:t>
            </a:r>
            <a:endParaRPr b="1" sz="1600">
              <a:latin typeface="Plus Jakarta Sans"/>
              <a:ea typeface="Plus Jakarta Sans"/>
              <a:cs typeface="Plus Jakarta Sans"/>
              <a:sym typeface="Plus Jakarta Sans"/>
            </a:endParaRPr>
          </a:p>
        </p:txBody>
      </p:sp>
      <p:sp>
        <p:nvSpPr>
          <p:cNvPr id="122" name="Google Shape;122;p27"/>
          <p:cNvSpPr txBox="1"/>
          <p:nvPr/>
        </p:nvSpPr>
        <p:spPr>
          <a:xfrm>
            <a:off x="441459" y="137226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700">
                <a:latin typeface="Inter"/>
                <a:ea typeface="Inter"/>
                <a:cs typeface="Inter"/>
                <a:sym typeface="Inter"/>
              </a:rPr>
              <a:t>___________ Context</a:t>
            </a:r>
            <a:endParaRPr sz="1700">
              <a:latin typeface="Inter"/>
              <a:ea typeface="Inter"/>
              <a:cs typeface="Inter"/>
              <a:sym typeface="Inter"/>
            </a:endParaRPr>
          </a:p>
        </p:txBody>
      </p:sp>
      <p:sp>
        <p:nvSpPr>
          <p:cNvPr id="123" name="Google Shape;123;p27"/>
          <p:cNvSpPr txBox="1"/>
          <p:nvPr/>
        </p:nvSpPr>
        <p:spPr>
          <a:xfrm>
            <a:off x="4339341" y="1372278"/>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24" name="Google Shape;124;p27"/>
          <p:cNvSpPr txBox="1"/>
          <p:nvPr/>
        </p:nvSpPr>
        <p:spPr>
          <a:xfrm>
            <a:off x="703838" y="548837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25" name="Google Shape;125;p27"/>
          <p:cNvSpPr txBox="1"/>
          <p:nvPr/>
        </p:nvSpPr>
        <p:spPr>
          <a:xfrm>
            <a:off x="4046259" y="5488374"/>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26" name="Google Shape;126;p27"/>
          <p:cNvSpPr txBox="1"/>
          <p:nvPr/>
        </p:nvSpPr>
        <p:spPr>
          <a:xfrm>
            <a:off x="843035" y="3541006"/>
            <a:ext cx="1731600" cy="15414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i="1" lang="en" sz="1200">
                <a:latin typeface="Inter"/>
                <a:ea typeface="Inter"/>
                <a:cs typeface="Inter"/>
                <a:sym typeface="Inter"/>
              </a:rPr>
              <a:t>Type of Context:</a:t>
            </a:r>
            <a:endParaRPr b="1" i="1" sz="1200">
              <a:latin typeface="Inter"/>
              <a:ea typeface="Inter"/>
              <a:cs typeface="Inter"/>
              <a:sym typeface="Inter"/>
            </a:endParaRPr>
          </a:p>
          <a:p>
            <a:pPr indent="-209550" lvl="0" marL="279400" rtl="0" algn="l">
              <a:spcBef>
                <a:spcPts val="1000"/>
              </a:spcBef>
              <a:spcAft>
                <a:spcPts val="0"/>
              </a:spcAft>
              <a:buSzPts val="1100"/>
              <a:buFont typeface="Inter"/>
              <a:buChar char="●"/>
            </a:pPr>
            <a:r>
              <a:rPr lang="en" sz="1100">
                <a:latin typeface="Inter"/>
                <a:ea typeface="Inter"/>
                <a:cs typeface="Inter"/>
                <a:sym typeface="Inter"/>
              </a:rPr>
              <a:t>Social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Political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Ideological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Geographic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Economic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Cultural</a:t>
            </a:r>
            <a:endParaRPr sz="1100">
              <a:latin typeface="Inter"/>
              <a:ea typeface="Inter"/>
              <a:cs typeface="Inter"/>
              <a:sym typeface="Inter"/>
            </a:endParaRPr>
          </a:p>
        </p:txBody>
      </p:sp>
      <p:cxnSp>
        <p:nvCxnSpPr>
          <p:cNvPr id="127" name="Google Shape;127;p27"/>
          <p:cNvCxnSpPr>
            <a:stCxn id="121" idx="0"/>
            <a:endCxn id="122" idx="2"/>
          </p:cNvCxnSpPr>
          <p:nvPr/>
        </p:nvCxnSpPr>
        <p:spPr>
          <a:xfrm rot="10800000">
            <a:off x="1708524" y="3296415"/>
            <a:ext cx="1949100" cy="410400"/>
          </a:xfrm>
          <a:prstGeom prst="straightConnector1">
            <a:avLst/>
          </a:prstGeom>
          <a:noFill/>
          <a:ln cap="flat" cmpd="sng" w="9525">
            <a:solidFill>
              <a:schemeClr val="dk2"/>
            </a:solidFill>
            <a:prstDash val="solid"/>
            <a:round/>
            <a:headEnd len="med" w="med" type="none"/>
            <a:tailEnd len="med" w="med" type="triangle"/>
          </a:ln>
        </p:spPr>
      </p:cxnSp>
      <p:cxnSp>
        <p:nvCxnSpPr>
          <p:cNvPr id="128" name="Google Shape;128;p27"/>
          <p:cNvCxnSpPr>
            <a:stCxn id="121" idx="0"/>
            <a:endCxn id="123" idx="2"/>
          </p:cNvCxnSpPr>
          <p:nvPr/>
        </p:nvCxnSpPr>
        <p:spPr>
          <a:xfrm flipH="1" rot="10800000">
            <a:off x="3657624" y="3296415"/>
            <a:ext cx="1948800" cy="410400"/>
          </a:xfrm>
          <a:prstGeom prst="straightConnector1">
            <a:avLst/>
          </a:prstGeom>
          <a:noFill/>
          <a:ln cap="flat" cmpd="sng" w="9525">
            <a:solidFill>
              <a:schemeClr val="dk2"/>
            </a:solidFill>
            <a:prstDash val="solid"/>
            <a:round/>
            <a:headEnd len="med" w="med" type="none"/>
            <a:tailEnd len="med" w="med" type="triangle"/>
          </a:ln>
        </p:spPr>
      </p:cxnSp>
      <p:cxnSp>
        <p:nvCxnSpPr>
          <p:cNvPr id="129" name="Google Shape;129;p27"/>
          <p:cNvCxnSpPr>
            <a:stCxn id="121" idx="2"/>
            <a:endCxn id="124" idx="0"/>
          </p:cNvCxnSpPr>
          <p:nvPr/>
        </p:nvCxnSpPr>
        <p:spPr>
          <a:xfrm flipH="1">
            <a:off x="1971024" y="5082615"/>
            <a:ext cx="1686600" cy="405900"/>
          </a:xfrm>
          <a:prstGeom prst="straightConnector1">
            <a:avLst/>
          </a:prstGeom>
          <a:noFill/>
          <a:ln cap="flat" cmpd="sng" w="9525">
            <a:solidFill>
              <a:schemeClr val="dk2"/>
            </a:solidFill>
            <a:prstDash val="solid"/>
            <a:round/>
            <a:headEnd len="med" w="med" type="none"/>
            <a:tailEnd len="med" w="med" type="triangle"/>
          </a:ln>
        </p:spPr>
      </p:cxnSp>
      <p:cxnSp>
        <p:nvCxnSpPr>
          <p:cNvPr id="130" name="Google Shape;130;p27"/>
          <p:cNvCxnSpPr>
            <a:stCxn id="121" idx="2"/>
            <a:endCxn id="125" idx="0"/>
          </p:cNvCxnSpPr>
          <p:nvPr/>
        </p:nvCxnSpPr>
        <p:spPr>
          <a:xfrm>
            <a:off x="3657624" y="5082615"/>
            <a:ext cx="1655700" cy="405900"/>
          </a:xfrm>
          <a:prstGeom prst="straightConnector1">
            <a:avLst/>
          </a:prstGeom>
          <a:noFill/>
          <a:ln cap="flat" cmpd="sng" w="9525">
            <a:solidFill>
              <a:schemeClr val="dk2"/>
            </a:solidFill>
            <a:prstDash val="solid"/>
            <a:round/>
            <a:headEnd len="med" w="med" type="none"/>
            <a:tailEnd len="med" w="med" type="triangle"/>
          </a:ln>
        </p:spPr>
      </p:cxnSp>
      <p:sp>
        <p:nvSpPr>
          <p:cNvPr id="131" name="Google Shape;131;p27"/>
          <p:cNvSpPr txBox="1"/>
          <p:nvPr/>
        </p:nvSpPr>
        <p:spPr>
          <a:xfrm>
            <a:off x="441459" y="7643236"/>
            <a:ext cx="6428400" cy="1167600"/>
          </a:xfrm>
          <a:prstGeom prst="rect">
            <a:avLst/>
          </a:prstGeom>
          <a:noFill/>
          <a:ln cap="flat" cmpd="sng" w="9525">
            <a:solidFill>
              <a:srgbClr val="666666"/>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lnSpc>
                <a:spcPct val="150000"/>
              </a:lnSpc>
              <a:spcBef>
                <a:spcPts val="0"/>
              </a:spcBef>
              <a:spcAft>
                <a:spcPts val="0"/>
              </a:spcAft>
              <a:buNone/>
            </a:pPr>
            <a:r>
              <a:rPr lang="en" sz="1200">
                <a:latin typeface="Inter"/>
                <a:ea typeface="Inter"/>
                <a:cs typeface="Inter"/>
                <a:sym typeface="Inter"/>
              </a:rPr>
              <a:t>"In order to best understand _____________________, we must situate it in the following context: ______________________________________________________________________________ _______________________________________________________________________________________</a:t>
            </a:r>
            <a:endParaRPr sz="1200">
              <a:latin typeface="Inter"/>
              <a:ea typeface="Inter"/>
              <a:cs typeface="Inter"/>
              <a:sym typeface="Inter"/>
            </a:endParaRPr>
          </a:p>
        </p:txBody>
      </p:sp>
      <p:pic>
        <p:nvPicPr>
          <p:cNvPr id="132" name="Google Shape;132;p27"/>
          <p:cNvPicPr preferRelativeResize="0"/>
          <p:nvPr/>
        </p:nvPicPr>
        <p:blipFill>
          <a:blip r:embed="rId5">
            <a:alphaModFix/>
          </a:blip>
          <a:stretch>
            <a:fillRect/>
          </a:stretch>
        </p:blipFill>
        <p:spPr>
          <a:xfrm>
            <a:off x="3270365" y="1372286"/>
            <a:ext cx="774471" cy="77447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8"/>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Contextualization</a:t>
            </a:r>
            <a:endParaRPr sz="2400">
              <a:solidFill>
                <a:schemeClr val="dk1"/>
              </a:solidFill>
              <a:latin typeface="Plus Jakarta Sans"/>
              <a:ea typeface="Plus Jakarta Sans"/>
              <a:cs typeface="Plus Jakarta Sans"/>
              <a:sym typeface="Plus Jakarta Sans"/>
            </a:endParaRPr>
          </a:p>
        </p:txBody>
      </p:sp>
      <p:sp>
        <p:nvSpPr>
          <p:cNvPr id="138" name="Google Shape;138;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39" name="Google Shape;139;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0" name="Google Shape;140;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41" name="Google Shape;141;p2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2" name="Google Shape;142;p28"/>
          <p:cNvSpPr txBox="1"/>
          <p:nvPr/>
        </p:nvSpPr>
        <p:spPr>
          <a:xfrm>
            <a:off x="2920374" y="3706815"/>
            <a:ext cx="1474500" cy="1375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latin typeface="Inter"/>
                <a:ea typeface="Inter"/>
                <a:cs typeface="Inter"/>
                <a:sym typeface="Inter"/>
              </a:rPr>
              <a:t>Historical Event: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600">
                <a:latin typeface="Plus Jakarta Sans"/>
                <a:ea typeface="Plus Jakarta Sans"/>
                <a:cs typeface="Plus Jakarta Sans"/>
                <a:sym typeface="Plus Jakarta Sans"/>
              </a:rPr>
              <a:t>Life in Plymouth, 1620-1621</a:t>
            </a:r>
            <a:endParaRPr b="1" sz="1600">
              <a:latin typeface="Plus Jakarta Sans"/>
              <a:ea typeface="Plus Jakarta Sans"/>
              <a:cs typeface="Plus Jakarta Sans"/>
              <a:sym typeface="Plus Jakarta Sans"/>
            </a:endParaRPr>
          </a:p>
        </p:txBody>
      </p:sp>
      <p:sp>
        <p:nvSpPr>
          <p:cNvPr id="143" name="Google Shape;143;p28"/>
          <p:cNvSpPr txBox="1"/>
          <p:nvPr/>
        </p:nvSpPr>
        <p:spPr>
          <a:xfrm>
            <a:off x="441459" y="137226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700">
                <a:latin typeface="Inter"/>
                <a:ea typeface="Inter"/>
                <a:cs typeface="Inter"/>
                <a:sym typeface="Inter"/>
              </a:rPr>
              <a:t>___________ Context</a:t>
            </a:r>
            <a:endParaRPr sz="1700">
              <a:latin typeface="Inter"/>
              <a:ea typeface="Inter"/>
              <a:cs typeface="Inter"/>
              <a:sym typeface="Inter"/>
            </a:endParaRPr>
          </a:p>
        </p:txBody>
      </p:sp>
      <p:sp>
        <p:nvSpPr>
          <p:cNvPr id="144" name="Google Shape;144;p28"/>
          <p:cNvSpPr txBox="1"/>
          <p:nvPr/>
        </p:nvSpPr>
        <p:spPr>
          <a:xfrm>
            <a:off x="4339341" y="1372278"/>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45" name="Google Shape;145;p28"/>
          <p:cNvSpPr txBox="1"/>
          <p:nvPr/>
        </p:nvSpPr>
        <p:spPr>
          <a:xfrm>
            <a:off x="703838" y="548837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46" name="Google Shape;146;p28"/>
          <p:cNvSpPr txBox="1"/>
          <p:nvPr/>
        </p:nvSpPr>
        <p:spPr>
          <a:xfrm>
            <a:off x="4046259" y="5488374"/>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47" name="Google Shape;147;p28"/>
          <p:cNvSpPr txBox="1"/>
          <p:nvPr/>
        </p:nvSpPr>
        <p:spPr>
          <a:xfrm>
            <a:off x="843035" y="3541006"/>
            <a:ext cx="1731600" cy="15414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i="1" lang="en" sz="1200">
                <a:latin typeface="Inter"/>
                <a:ea typeface="Inter"/>
                <a:cs typeface="Inter"/>
                <a:sym typeface="Inter"/>
              </a:rPr>
              <a:t>Type of Context:</a:t>
            </a:r>
            <a:endParaRPr b="1" i="1" sz="1200">
              <a:latin typeface="Inter"/>
              <a:ea typeface="Inter"/>
              <a:cs typeface="Inter"/>
              <a:sym typeface="Inter"/>
            </a:endParaRPr>
          </a:p>
          <a:p>
            <a:pPr indent="-209550" lvl="0" marL="279400" rtl="0" algn="l">
              <a:spcBef>
                <a:spcPts val="1000"/>
              </a:spcBef>
              <a:spcAft>
                <a:spcPts val="0"/>
              </a:spcAft>
              <a:buSzPts val="1100"/>
              <a:buFont typeface="Inter"/>
              <a:buChar char="●"/>
            </a:pPr>
            <a:r>
              <a:rPr lang="en" sz="1100">
                <a:latin typeface="Inter"/>
                <a:ea typeface="Inter"/>
                <a:cs typeface="Inter"/>
                <a:sym typeface="Inter"/>
              </a:rPr>
              <a:t>Social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Political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Ideological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Geographic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Economic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Cultural</a:t>
            </a:r>
            <a:endParaRPr sz="1100">
              <a:latin typeface="Inter"/>
              <a:ea typeface="Inter"/>
              <a:cs typeface="Inter"/>
              <a:sym typeface="Inter"/>
            </a:endParaRPr>
          </a:p>
        </p:txBody>
      </p:sp>
      <p:cxnSp>
        <p:nvCxnSpPr>
          <p:cNvPr id="148" name="Google Shape;148;p28"/>
          <p:cNvCxnSpPr>
            <a:stCxn id="142" idx="0"/>
            <a:endCxn id="143" idx="2"/>
          </p:cNvCxnSpPr>
          <p:nvPr/>
        </p:nvCxnSpPr>
        <p:spPr>
          <a:xfrm rot="10800000">
            <a:off x="1708524" y="3296415"/>
            <a:ext cx="1949100" cy="410400"/>
          </a:xfrm>
          <a:prstGeom prst="straightConnector1">
            <a:avLst/>
          </a:prstGeom>
          <a:noFill/>
          <a:ln cap="flat" cmpd="sng" w="9525">
            <a:solidFill>
              <a:schemeClr val="dk2"/>
            </a:solidFill>
            <a:prstDash val="solid"/>
            <a:round/>
            <a:headEnd len="med" w="med" type="none"/>
            <a:tailEnd len="med" w="med" type="triangle"/>
          </a:ln>
        </p:spPr>
      </p:cxnSp>
      <p:cxnSp>
        <p:nvCxnSpPr>
          <p:cNvPr id="149" name="Google Shape;149;p28"/>
          <p:cNvCxnSpPr>
            <a:stCxn id="142" idx="0"/>
            <a:endCxn id="144" idx="2"/>
          </p:cNvCxnSpPr>
          <p:nvPr/>
        </p:nvCxnSpPr>
        <p:spPr>
          <a:xfrm flipH="1" rot="10800000">
            <a:off x="3657624" y="3296415"/>
            <a:ext cx="1948800" cy="410400"/>
          </a:xfrm>
          <a:prstGeom prst="straightConnector1">
            <a:avLst/>
          </a:prstGeom>
          <a:noFill/>
          <a:ln cap="flat" cmpd="sng" w="9525">
            <a:solidFill>
              <a:schemeClr val="dk2"/>
            </a:solidFill>
            <a:prstDash val="solid"/>
            <a:round/>
            <a:headEnd len="med" w="med" type="none"/>
            <a:tailEnd len="med" w="med" type="triangle"/>
          </a:ln>
        </p:spPr>
      </p:cxnSp>
      <p:cxnSp>
        <p:nvCxnSpPr>
          <p:cNvPr id="150" name="Google Shape;150;p28"/>
          <p:cNvCxnSpPr>
            <a:stCxn id="142" idx="2"/>
            <a:endCxn id="145" idx="0"/>
          </p:cNvCxnSpPr>
          <p:nvPr/>
        </p:nvCxnSpPr>
        <p:spPr>
          <a:xfrm flipH="1">
            <a:off x="1971024" y="5082615"/>
            <a:ext cx="1686600" cy="405900"/>
          </a:xfrm>
          <a:prstGeom prst="straightConnector1">
            <a:avLst/>
          </a:prstGeom>
          <a:noFill/>
          <a:ln cap="flat" cmpd="sng" w="9525">
            <a:solidFill>
              <a:schemeClr val="dk2"/>
            </a:solidFill>
            <a:prstDash val="solid"/>
            <a:round/>
            <a:headEnd len="med" w="med" type="none"/>
            <a:tailEnd len="med" w="med" type="triangle"/>
          </a:ln>
        </p:spPr>
      </p:cxnSp>
      <p:cxnSp>
        <p:nvCxnSpPr>
          <p:cNvPr id="151" name="Google Shape;151;p28"/>
          <p:cNvCxnSpPr>
            <a:stCxn id="142" idx="2"/>
            <a:endCxn id="146" idx="0"/>
          </p:cNvCxnSpPr>
          <p:nvPr/>
        </p:nvCxnSpPr>
        <p:spPr>
          <a:xfrm>
            <a:off x="3657624" y="5082615"/>
            <a:ext cx="1655700" cy="405900"/>
          </a:xfrm>
          <a:prstGeom prst="straightConnector1">
            <a:avLst/>
          </a:prstGeom>
          <a:noFill/>
          <a:ln cap="flat" cmpd="sng" w="9525">
            <a:solidFill>
              <a:schemeClr val="dk2"/>
            </a:solidFill>
            <a:prstDash val="solid"/>
            <a:round/>
            <a:headEnd len="med" w="med" type="none"/>
            <a:tailEnd len="med" w="med" type="triangle"/>
          </a:ln>
        </p:spPr>
      </p:cxnSp>
      <p:sp>
        <p:nvSpPr>
          <p:cNvPr id="152" name="Google Shape;152;p28"/>
          <p:cNvSpPr txBox="1"/>
          <p:nvPr/>
        </p:nvSpPr>
        <p:spPr>
          <a:xfrm>
            <a:off x="441459" y="7643236"/>
            <a:ext cx="6428400" cy="1167600"/>
          </a:xfrm>
          <a:prstGeom prst="rect">
            <a:avLst/>
          </a:prstGeom>
          <a:noFill/>
          <a:ln cap="flat" cmpd="sng" w="9525">
            <a:solidFill>
              <a:srgbClr val="666666"/>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lnSpc>
                <a:spcPct val="150000"/>
              </a:lnSpc>
              <a:spcBef>
                <a:spcPts val="0"/>
              </a:spcBef>
              <a:spcAft>
                <a:spcPts val="0"/>
              </a:spcAft>
              <a:buNone/>
            </a:pPr>
            <a:r>
              <a:rPr lang="en" sz="1200">
                <a:latin typeface="Inter"/>
                <a:ea typeface="Inter"/>
                <a:cs typeface="Inter"/>
                <a:sym typeface="Inter"/>
              </a:rPr>
              <a:t>"In order to best understand _____________________, we must situate it in the following context: ______________________________________________________________________________ _______________________________________________________________________________________</a:t>
            </a:r>
            <a:endParaRPr sz="1200">
              <a:latin typeface="Inter"/>
              <a:ea typeface="Inter"/>
              <a:cs typeface="Inter"/>
              <a:sym typeface="Inter"/>
            </a:endParaRPr>
          </a:p>
        </p:txBody>
      </p:sp>
      <p:pic>
        <p:nvPicPr>
          <p:cNvPr id="153" name="Google Shape;153;p28"/>
          <p:cNvPicPr preferRelativeResize="0"/>
          <p:nvPr/>
        </p:nvPicPr>
        <p:blipFill>
          <a:blip r:embed="rId5">
            <a:alphaModFix/>
          </a:blip>
          <a:stretch>
            <a:fillRect/>
          </a:stretch>
        </p:blipFill>
        <p:spPr>
          <a:xfrm>
            <a:off x="3270365" y="1372286"/>
            <a:ext cx="774471" cy="77447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2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Evaluating Evidence</a:t>
            </a:r>
            <a:endParaRPr sz="2200">
              <a:solidFill>
                <a:schemeClr val="dk1"/>
              </a:solidFill>
              <a:latin typeface="Plus Jakarta Sans"/>
              <a:ea typeface="Plus Jakarta Sans"/>
              <a:cs typeface="Plus Jakarta Sans"/>
              <a:sym typeface="Plus Jakarta Sans"/>
            </a:endParaRPr>
          </a:p>
        </p:txBody>
      </p:sp>
      <p:sp>
        <p:nvSpPr>
          <p:cNvPr id="159" name="Google Shape;159;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0" name="Google Shape;160;p29"/>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61" name="Google Shape;161;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2" name="Google Shape;162;p29"/>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63" name="Google Shape;163;p29"/>
          <p:cNvSpPr txBox="1"/>
          <p:nvPr/>
        </p:nvSpPr>
        <p:spPr>
          <a:xfrm>
            <a:off x="1504450" y="1292201"/>
            <a:ext cx="5369100" cy="7995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a:t>
            </a:r>
            <a:r>
              <a:rPr lang="en" sz="1000">
                <a:solidFill>
                  <a:schemeClr val="dk1"/>
                </a:solidFill>
                <a:latin typeface="Plus Jakarta Sans"/>
                <a:ea typeface="Plus Jakarta Sans"/>
                <a:cs typeface="Plus Jakarta Sans"/>
                <a:sym typeface="Plus Jakarta Sans"/>
              </a:rPr>
              <a:t> Historians make claims </a:t>
            </a:r>
            <a:r>
              <a:rPr lang="en" sz="1000">
                <a:solidFill>
                  <a:schemeClr val="dk1"/>
                </a:solidFill>
                <a:latin typeface="Plus Jakarta Sans"/>
                <a:ea typeface="Plus Jakarta Sans"/>
                <a:cs typeface="Plus Jakarta Sans"/>
                <a:sym typeface="Plus Jakarta Sans"/>
              </a:rPr>
              <a:t>about</a:t>
            </a:r>
            <a:r>
              <a:rPr lang="en" sz="1000">
                <a:solidFill>
                  <a:schemeClr val="dk1"/>
                </a:solidFill>
                <a:latin typeface="Plus Jakarta Sans"/>
                <a:ea typeface="Plus Jakarta Sans"/>
                <a:cs typeface="Plus Jakarta Sans"/>
                <a:sym typeface="Plus Jakarta Sans"/>
              </a:rPr>
              <a:t> the past. Often times, the evidence is not as clear as they’d like it, though, and they must make a “qualified claim” (acknowledging that the evidence is inconclusive). </a:t>
            </a:r>
            <a:r>
              <a:rPr b="1" lang="en" sz="1000">
                <a:solidFill>
                  <a:schemeClr val="dk1"/>
                </a:solidFill>
                <a:latin typeface="Plus Jakarta Sans"/>
                <a:ea typeface="Plus Jakarta Sans"/>
                <a:cs typeface="Plus Jakarta Sans"/>
                <a:sym typeface="Plus Jakarta Sans"/>
              </a:rPr>
              <a:t>For this exercise, make a qualified claim about what you believe to be the biggest difference between life in Jamestown and life in Plymouth, based on the two primary sources you analyzed.</a:t>
            </a:r>
            <a:endParaRPr b="1" sz="1100">
              <a:solidFill>
                <a:schemeClr val="dk1"/>
              </a:solidFill>
              <a:latin typeface="Plus Jakarta Sans"/>
              <a:ea typeface="Plus Jakarta Sans"/>
              <a:cs typeface="Plus Jakarta Sans"/>
              <a:sym typeface="Plus Jakarta Sans"/>
            </a:endParaRPr>
          </a:p>
        </p:txBody>
      </p:sp>
      <p:sp>
        <p:nvSpPr>
          <p:cNvPr id="164" name="Google Shape;164;p29"/>
          <p:cNvSpPr txBox="1"/>
          <p:nvPr/>
        </p:nvSpPr>
        <p:spPr>
          <a:xfrm>
            <a:off x="441359" y="23403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600">
              <a:solidFill>
                <a:schemeClr val="dk1"/>
              </a:solidFill>
              <a:latin typeface="Inter"/>
              <a:ea typeface="Inter"/>
              <a:cs typeface="Inter"/>
              <a:sym typeface="Inter"/>
            </a:endParaRPr>
          </a:p>
          <a:p>
            <a:pPr indent="0" lvl="0" marL="0" rtl="0" algn="ctr">
              <a:spcBef>
                <a:spcPts val="0"/>
              </a:spcBef>
              <a:spcAft>
                <a:spcPts val="0"/>
              </a:spcAft>
              <a:buNone/>
            </a:pPr>
            <a:r>
              <a:rPr b="1" lang="en" sz="1200">
                <a:latin typeface="Plus Jakarta Sans"/>
                <a:ea typeface="Plus Jakarta Sans"/>
                <a:cs typeface="Plus Jakarta Sans"/>
                <a:sym typeface="Plus Jakarta Sans"/>
              </a:rPr>
              <a:t>Life in the first two permanent English Colonies</a:t>
            </a:r>
            <a:endParaRPr b="1" sz="1200">
              <a:latin typeface="Plus Jakarta Sans"/>
              <a:ea typeface="Plus Jakarta Sans"/>
              <a:cs typeface="Plus Jakarta Sans"/>
              <a:sym typeface="Plus Jakarta Sans"/>
            </a:endParaRPr>
          </a:p>
        </p:txBody>
      </p:sp>
      <p:sp>
        <p:nvSpPr>
          <p:cNvPr id="165" name="Google Shape;165;p29"/>
          <p:cNvSpPr txBox="1"/>
          <p:nvPr/>
        </p:nvSpPr>
        <p:spPr>
          <a:xfrm>
            <a:off x="2735947" y="23403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Qualified </a:t>
            </a: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166" name="Google Shape;166;p29"/>
          <p:cNvPicPr preferRelativeResize="0"/>
          <p:nvPr/>
        </p:nvPicPr>
        <p:blipFill>
          <a:blip r:embed="rId5">
            <a:alphaModFix/>
          </a:blip>
          <a:stretch>
            <a:fillRect/>
          </a:stretch>
        </p:blipFill>
        <p:spPr>
          <a:xfrm>
            <a:off x="441359" y="1196395"/>
            <a:ext cx="895341" cy="895341"/>
          </a:xfrm>
          <a:prstGeom prst="rect">
            <a:avLst/>
          </a:prstGeom>
          <a:noFill/>
          <a:ln>
            <a:noFill/>
          </a:ln>
        </p:spPr>
      </p:pic>
      <p:graphicFrame>
        <p:nvGraphicFramePr>
          <p:cNvPr id="167" name="Google Shape;167;p29"/>
          <p:cNvGraphicFramePr/>
          <p:nvPr/>
        </p:nvGraphicFramePr>
        <p:xfrm>
          <a:off x="441547" y="4011791"/>
          <a:ext cx="3000000" cy="3000000"/>
        </p:xfrm>
        <a:graphic>
          <a:graphicData uri="http://schemas.openxmlformats.org/drawingml/2006/table">
            <a:tbl>
              <a:tblPr>
                <a:noFill/>
                <a:tableStyleId>{D8AA2467-16C8-4345-A533-112F8C357E24}</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168" name="Google Shape;168;p29"/>
          <p:cNvSpPr/>
          <p:nvPr/>
        </p:nvSpPr>
        <p:spPr>
          <a:xfrm rot="-5400000">
            <a:off x="3803844" y="14097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69" name="Google Shape;169;p29"/>
          <p:cNvSpPr txBox="1"/>
          <p:nvPr/>
        </p:nvSpPr>
        <p:spPr>
          <a:xfrm>
            <a:off x="441450" y="6758976"/>
            <a:ext cx="6432300" cy="18654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Outside Knowledge that can Support the Claim (Not included in the text)</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0"/>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graphicFrame>
        <p:nvGraphicFramePr>
          <p:cNvPr id="175" name="Google Shape;175;p30"/>
          <p:cNvGraphicFramePr/>
          <p:nvPr/>
        </p:nvGraphicFramePr>
        <p:xfrm>
          <a:off x="345325" y="1242550"/>
          <a:ext cx="3000000" cy="3000000"/>
        </p:xfrm>
        <a:graphic>
          <a:graphicData uri="http://schemas.openxmlformats.org/drawingml/2006/table">
            <a:tbl>
              <a:tblPr>
                <a:noFill/>
                <a:tableStyleId>{D8AA2467-16C8-4345-A533-112F8C357E24}</a:tableStyleId>
              </a:tblPr>
              <a:tblGrid>
                <a:gridCol w="6624550"/>
              </a:tblGrid>
              <a:tr h="76800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William Strachey, </a:t>
                      </a:r>
                      <a:r>
                        <a:rPr i="1" lang="en" sz="1200">
                          <a:latin typeface="Halant"/>
                          <a:ea typeface="Halant"/>
                          <a:cs typeface="Halant"/>
                          <a:sym typeface="Halant"/>
                        </a:rPr>
                        <a:t>For The Colony in Virginea Britannia. Lawes Divine, Morall and Martiall, &amp;c., </a:t>
                      </a:r>
                      <a:r>
                        <a:rPr lang="en" sz="1200">
                          <a:latin typeface="Halant"/>
                          <a:ea typeface="Halant"/>
                          <a:cs typeface="Halant"/>
                          <a:sym typeface="Halant"/>
                        </a:rPr>
                        <a:t>1612.</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Note: These are the earliest extant (surviving) English-language body of laws in the western hemisphere.</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098400">
                <a:tc>
                  <a:txBody>
                    <a:bodyPr/>
                    <a:lstStyle/>
                    <a:p>
                      <a:pPr indent="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a:t>
                      </a:r>
                      <a:r>
                        <a:rPr lang="en" sz="1200">
                          <a:highlight>
                            <a:srgbClr val="E95C2D"/>
                          </a:highlight>
                          <a:latin typeface="Inter"/>
                          <a:ea typeface="Inter"/>
                          <a:cs typeface="Inter"/>
                          <a:sym typeface="Inter"/>
                        </a:rPr>
                        <a:t>I [Governor of the Colony] </a:t>
                      </a:r>
                      <a:r>
                        <a:rPr lang="en" sz="1200">
                          <a:latin typeface="Inter"/>
                          <a:ea typeface="Inter"/>
                          <a:cs typeface="Inter"/>
                          <a:sym typeface="Inter"/>
                        </a:rPr>
                        <a:t>have found…the necessitie of the present State of the Colonie to require [the publication of these laws] to all persons in the Colonie…</a:t>
                      </a:r>
                      <a:endParaRPr sz="1200">
                        <a:latin typeface="Inter"/>
                        <a:ea typeface="Inter"/>
                        <a:cs typeface="Inter"/>
                        <a:sym typeface="Inter"/>
                      </a:endParaRPr>
                    </a:p>
                    <a:p>
                      <a:pPr indent="0" lvl="0" marL="0" rtl="0" algn="l">
                        <a:lnSpc>
                          <a:spcPct val="115000"/>
                        </a:lnSpc>
                        <a:spcBef>
                          <a:spcPts val="1000"/>
                        </a:spcBef>
                        <a:spcAft>
                          <a:spcPts val="0"/>
                        </a:spcAft>
                        <a:buClr>
                          <a:srgbClr val="000000"/>
                        </a:buClr>
                        <a:buSzPts val="1100"/>
                        <a:buFont typeface="Arial"/>
                        <a:buNone/>
                      </a:pPr>
                      <a:r>
                        <a:rPr lang="en" sz="1200">
                          <a:latin typeface="Inter"/>
                          <a:ea typeface="Inter"/>
                          <a:cs typeface="Inter"/>
                          <a:sym typeface="Inter"/>
                        </a:rPr>
                        <a:t>2. That no man speake impiously or maliciously, against the holy and blessed Trinitie... or against the knowne Articles of the Christian faith, upon paine of death.</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15. No man… shall barter, trucke, or trade with the Indians, except he be thereunto appointed by lawful authority </a:t>
                      </a:r>
                      <a:r>
                        <a:rPr lang="en" sz="1200">
                          <a:highlight>
                            <a:srgbClr val="E95C2D"/>
                          </a:highlight>
                          <a:latin typeface="Inter"/>
                          <a:ea typeface="Inter"/>
                          <a:cs typeface="Inter"/>
                          <a:sym typeface="Inter"/>
                        </a:rPr>
                        <a:t>upon paine of death</a:t>
                      </a:r>
                      <a:r>
                        <a:rPr lang="en" sz="1200">
                          <a:latin typeface="Inter"/>
                          <a:ea typeface="Inter"/>
                          <a:cs typeface="Inter"/>
                          <a:sym typeface="Inter"/>
                        </a:rPr>
                        <a:t>.</a:t>
                      </a:r>
                      <a:endParaRPr sz="1200">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latin typeface="Inter"/>
                          <a:ea typeface="Inter"/>
                          <a:cs typeface="Inter"/>
                          <a:sym typeface="Inter"/>
                        </a:rPr>
                        <a:t>16. No man shall rifle or dispoile, by force or violence, take away any thing from any Indian coming to trade, or otherwise, upon paine of death.</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22. There shall no man or woman… dare to wash any uncleane Linnen… or throw out the water or sudes of fowle cloathes, in the open streete… nor… make cleane, any kettle, pot, or pan… within twenty foote of the olde well… since by these… slothfull… immodesties, the whole Fort may bee choaked, and poisoned with ill aires… </a:t>
                      </a:r>
                      <a:endParaRPr sz="1200">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latin typeface="Inter"/>
                          <a:ea typeface="Inter"/>
                          <a:cs typeface="Inter"/>
                          <a:sym typeface="Inter"/>
                        </a:rPr>
                        <a:t>23. No man shall imbezell, lose, or willingly breake, or fraudulently make away, either Spade, Shovell, Hatchet… or other toole or instrument </a:t>
                      </a:r>
                      <a:r>
                        <a:rPr lang="en" sz="1200">
                          <a:highlight>
                            <a:srgbClr val="E95C2D"/>
                          </a:highlight>
                          <a:latin typeface="Inter"/>
                          <a:ea typeface="Inter"/>
                          <a:cs typeface="Inter"/>
                          <a:sym typeface="Inter"/>
                        </a:rPr>
                        <a:t>upon paine of whipping</a:t>
                      </a:r>
                      <a:r>
                        <a:rPr lang="en" sz="1200">
                          <a:latin typeface="Inter"/>
                          <a:ea typeface="Inter"/>
                          <a:cs typeface="Inter"/>
                          <a:sym typeface="Inter"/>
                        </a:rPr>
                        <a: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28. No souldier or tradesman, but shall be readie, both in the morning, and in the afternoone, upon the beating of the Drum, to goe out unto his worke, nor shall hee return home, or from his worke, before the Drum beate againe… upon perill for the first fault to lie upon the Guard head and heeles together all night, for the second time so faulting to be whipt, and for the third time… condemned to the Gallies for a yeare.</a:t>
                      </a:r>
                      <a:endParaRPr sz="1200">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latin typeface="Inter"/>
                          <a:ea typeface="Inter"/>
                          <a:cs typeface="Inter"/>
                          <a:sym typeface="Inter"/>
                        </a:rPr>
                        <a:t>29. No man or woman, (upon paine of death) </a:t>
                      </a:r>
                      <a:r>
                        <a:rPr lang="en" sz="1200">
                          <a:highlight>
                            <a:srgbClr val="E95C2D"/>
                          </a:highlight>
                          <a:latin typeface="Inter"/>
                          <a:ea typeface="Inter"/>
                          <a:cs typeface="Inter"/>
                          <a:sym typeface="Inter"/>
                        </a:rPr>
                        <a:t>shall runne away from the Colonie, to Powhathan, or any savage…</a:t>
                      </a: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31. What man or woman soever, shall </a:t>
                      </a:r>
                      <a:r>
                        <a:rPr lang="en" sz="1200">
                          <a:highlight>
                            <a:srgbClr val="E95C2D"/>
                          </a:highlight>
                          <a:latin typeface="Inter"/>
                          <a:ea typeface="Inter"/>
                          <a:cs typeface="Inter"/>
                          <a:sym typeface="Inter"/>
                        </a:rPr>
                        <a:t>rob any garden</a:t>
                      </a:r>
                      <a:r>
                        <a:rPr lang="en" sz="1200">
                          <a:latin typeface="Inter"/>
                          <a:ea typeface="Inter"/>
                          <a:cs typeface="Inter"/>
                          <a:sym typeface="Inter"/>
                        </a:rPr>
                        <a:t>, publike or private… or robbe any vineyard, or gather up the grapes, or steale any eares of the corne growing, whether in the ground belonging to the same fort or towne where he dwelleth, or in any other, shall be punished with death.</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76" name="Google Shape;176;p30"/>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Life in Jamestown (Exemplar)</a:t>
            </a:r>
            <a:endParaRPr sz="2400">
              <a:solidFill>
                <a:schemeClr val="dk1"/>
              </a:solidFill>
              <a:latin typeface="Plus Jakarta Sans"/>
              <a:ea typeface="Plus Jakarta Sans"/>
              <a:cs typeface="Plus Jakarta Sans"/>
              <a:sym typeface="Plus Jakarta Sans"/>
            </a:endParaRPr>
          </a:p>
        </p:txBody>
      </p:sp>
      <p:pic>
        <p:nvPicPr>
          <p:cNvPr id="177" name="Google Shape;177;p30"/>
          <p:cNvPicPr preferRelativeResize="0"/>
          <p:nvPr/>
        </p:nvPicPr>
        <p:blipFill>
          <a:blip r:embed="rId3">
            <a:alphaModFix/>
          </a:blip>
          <a:stretch>
            <a:fillRect/>
          </a:stretch>
        </p:blipFill>
        <p:spPr>
          <a:xfrm>
            <a:off x="203550" y="220497"/>
            <a:ext cx="994388" cy="412343"/>
          </a:xfrm>
          <a:prstGeom prst="rect">
            <a:avLst/>
          </a:prstGeom>
          <a:noFill/>
          <a:ln>
            <a:noFill/>
          </a:ln>
        </p:spPr>
      </p:pic>
      <p:sp>
        <p:nvSpPr>
          <p:cNvPr id="178" name="Google Shape;178;p30"/>
          <p:cNvSpPr txBox="1"/>
          <p:nvPr/>
        </p:nvSpPr>
        <p:spPr>
          <a:xfrm>
            <a:off x="441275" y="9115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a:t>
            </a:r>
            <a:endParaRPr b="1" sz="1200">
              <a:solidFill>
                <a:schemeClr val="dk1"/>
              </a:solidFill>
              <a:latin typeface="Inter"/>
              <a:ea typeface="Inter"/>
              <a:cs typeface="Inter"/>
              <a:sym typeface="Inter"/>
            </a:endParaRPr>
          </a:p>
        </p:txBody>
      </p:sp>
      <p:sp>
        <p:nvSpPr>
          <p:cNvPr id="179" name="Google Shape;179;p30"/>
          <p:cNvSpPr txBox="1"/>
          <p:nvPr/>
        </p:nvSpPr>
        <p:spPr>
          <a:xfrm rot="956290">
            <a:off x="6146296" y="5073084"/>
            <a:ext cx="326657" cy="412782"/>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highlight>
                  <a:srgbClr val="E95C2D"/>
                </a:highlight>
                <a:latin typeface="Inter"/>
                <a:ea typeface="Inter"/>
                <a:cs typeface="Inter"/>
                <a:sym typeface="Inter"/>
              </a:rPr>
              <a:t>?</a:t>
            </a:r>
            <a:endParaRPr b="1" sz="1800">
              <a:solidFill>
                <a:schemeClr val="dk1"/>
              </a:solidFill>
              <a:highlight>
                <a:srgbClr val="E95C2D"/>
              </a:highlight>
              <a:latin typeface="Inter"/>
              <a:ea typeface="Inter"/>
              <a:cs typeface="Inter"/>
              <a:sym typeface="Inter"/>
            </a:endParaRPr>
          </a:p>
        </p:txBody>
      </p:sp>
      <p:sp>
        <p:nvSpPr>
          <p:cNvPr id="180" name="Google Shape;180;p30"/>
          <p:cNvSpPr txBox="1"/>
          <p:nvPr/>
        </p:nvSpPr>
        <p:spPr>
          <a:xfrm rot="956290">
            <a:off x="5582146" y="6955709"/>
            <a:ext cx="326657" cy="412782"/>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highlight>
                  <a:srgbClr val="E95C2D"/>
                </a:highlight>
                <a:latin typeface="Inter"/>
                <a:ea typeface="Inter"/>
                <a:cs typeface="Inter"/>
                <a:sym typeface="Inter"/>
              </a:rPr>
              <a:t>?</a:t>
            </a:r>
            <a:endParaRPr b="1" sz="1800">
              <a:solidFill>
                <a:schemeClr val="dk1"/>
              </a:solidFill>
              <a:highlight>
                <a:srgbClr val="E95C2D"/>
              </a:highlight>
              <a:latin typeface="Inter"/>
              <a:ea typeface="Inter"/>
              <a:cs typeface="Inter"/>
              <a:sym typeface="Inter"/>
            </a:endParaRPr>
          </a:p>
        </p:txBody>
      </p:sp>
      <p:sp>
        <p:nvSpPr>
          <p:cNvPr id="181" name="Google Shape;181;p30"/>
          <p:cNvSpPr/>
          <p:nvPr/>
        </p:nvSpPr>
        <p:spPr>
          <a:xfrm>
            <a:off x="2100150" y="2778850"/>
            <a:ext cx="19050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2" name="Google Shape;182;p30"/>
          <p:cNvSpPr/>
          <p:nvPr/>
        </p:nvSpPr>
        <p:spPr>
          <a:xfrm>
            <a:off x="1759350" y="3385650"/>
            <a:ext cx="11886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3" name="Google Shape;183;p30"/>
          <p:cNvSpPr/>
          <p:nvPr/>
        </p:nvSpPr>
        <p:spPr>
          <a:xfrm>
            <a:off x="1548575" y="3940025"/>
            <a:ext cx="13380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4" name="Google Shape;184;p30"/>
          <p:cNvSpPr/>
          <p:nvPr/>
        </p:nvSpPr>
        <p:spPr>
          <a:xfrm>
            <a:off x="5170175" y="4969200"/>
            <a:ext cx="9945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5" name="Google Shape;185;p30"/>
          <p:cNvSpPr/>
          <p:nvPr/>
        </p:nvSpPr>
        <p:spPr>
          <a:xfrm>
            <a:off x="1548575" y="5522775"/>
            <a:ext cx="9945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6" name="Google Shape;186;p30"/>
          <p:cNvSpPr/>
          <p:nvPr/>
        </p:nvSpPr>
        <p:spPr>
          <a:xfrm>
            <a:off x="4286550" y="5522775"/>
            <a:ext cx="9945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7" name="Google Shape;187;p30"/>
          <p:cNvSpPr/>
          <p:nvPr/>
        </p:nvSpPr>
        <p:spPr>
          <a:xfrm>
            <a:off x="4884600" y="6571150"/>
            <a:ext cx="5712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1" name="Shape 191"/>
        <p:cNvGrpSpPr/>
        <p:nvPr/>
      </p:nvGrpSpPr>
      <p:grpSpPr>
        <a:xfrm>
          <a:off x="0" y="0"/>
          <a:ext cx="0" cy="0"/>
          <a:chOff x="0" y="0"/>
          <a:chExt cx="0" cy="0"/>
        </a:xfrm>
      </p:grpSpPr>
      <p:sp>
        <p:nvSpPr>
          <p:cNvPr id="192" name="Google Shape;192;p31"/>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graphicFrame>
        <p:nvGraphicFramePr>
          <p:cNvPr id="193" name="Google Shape;193;p31"/>
          <p:cNvGraphicFramePr/>
          <p:nvPr/>
        </p:nvGraphicFramePr>
        <p:xfrm>
          <a:off x="688038" y="1156038"/>
          <a:ext cx="3000000" cy="3000000"/>
        </p:xfrm>
        <a:graphic>
          <a:graphicData uri="http://schemas.openxmlformats.org/drawingml/2006/table">
            <a:tbl>
              <a:tblPr>
                <a:noFill/>
                <a:tableStyleId>{D8AA2467-16C8-4345-A533-112F8C357E24}</a:tableStyleId>
              </a:tblPr>
              <a:tblGrid>
                <a:gridCol w="5939125"/>
              </a:tblGrid>
              <a:tr h="76800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Edward Winslow, A Letter sent from New England to a friend in these parts,” in </a:t>
                      </a:r>
                      <a:r>
                        <a:rPr i="1" lang="en" sz="1200">
                          <a:latin typeface="Halant"/>
                          <a:ea typeface="Halant"/>
                          <a:cs typeface="Halant"/>
                          <a:sym typeface="Halant"/>
                        </a:rPr>
                        <a:t>Mourt's Relation: A Journal of the Pilgrims at Plymouth</a:t>
                      </a:r>
                      <a:r>
                        <a:rPr lang="en" sz="1200">
                          <a:latin typeface="Halant"/>
                          <a:ea typeface="Halant"/>
                          <a:cs typeface="Halant"/>
                          <a:sym typeface="Halant"/>
                        </a:rPr>
                        <a:t>, Part VI, 1622.</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Note: </a:t>
                      </a:r>
                      <a:r>
                        <a:rPr i="1" lang="en" sz="1000">
                          <a:latin typeface="Inter"/>
                          <a:ea typeface="Inter"/>
                          <a:cs typeface="Inter"/>
                          <a:sym typeface="Inter"/>
                        </a:rPr>
                        <a:t>Mourt’s Relation</a:t>
                      </a:r>
                      <a:r>
                        <a:rPr lang="en" sz="1000">
                          <a:latin typeface="Inter"/>
                          <a:ea typeface="Inter"/>
                          <a:cs typeface="Inter"/>
                          <a:sym typeface="Inter"/>
                        </a:rPr>
                        <a:t> contains the Pilgrims' journals for the first year at Plymouth. </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098400">
                <a:tc>
                  <a:txBody>
                    <a:bodyPr/>
                    <a:lstStyle/>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You shall understand, that in this little time, that a few of us have been here, we have built seven dwelling houses, and four for the use of the Plantation, and have made preparation for diverse others. We set the last Spring </a:t>
                      </a:r>
                      <a:r>
                        <a:rPr lang="en" sz="1200">
                          <a:highlight>
                            <a:srgbClr val="E95C2D"/>
                          </a:highlight>
                          <a:latin typeface="Inter"/>
                          <a:ea typeface="Inter"/>
                          <a:cs typeface="Inter"/>
                          <a:sym typeface="Inter"/>
                        </a:rPr>
                        <a:t>some twenty Acres of Indian corn, and sowed some six Acres of Barley and Peas</a:t>
                      </a:r>
                      <a:r>
                        <a:rPr lang="en" sz="1200">
                          <a:latin typeface="Inter"/>
                          <a:ea typeface="Inter"/>
                          <a:cs typeface="Inter"/>
                          <a:sym typeface="Inter"/>
                        </a:rPr>
                        <a:t>, and according to the manner of the Indians, we manured our ground with Herrings or rather Shads, which we have in great abundance, and take with great cause at our doors.</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highlight>
                            <a:srgbClr val="E95C2D"/>
                          </a:highlight>
                          <a:latin typeface="Inter"/>
                          <a:ea typeface="Inter"/>
                          <a:cs typeface="Inter"/>
                          <a:sym typeface="Inter"/>
                        </a:rPr>
                        <a:t>Our Corn did prove well and God be praised</a:t>
                      </a:r>
                      <a:r>
                        <a:rPr lang="en" sz="1200">
                          <a:latin typeface="Inter"/>
                          <a:ea typeface="Inter"/>
                          <a:cs typeface="Inter"/>
                          <a:sym typeface="Inter"/>
                        </a:rPr>
                        <a:t>, we had a good inheritance of Indian Corn, and our Barely indifferently good, but our Peas not worth the gathering, for we feared they were too late sown… [W]hich time among us after Recreations, we exercised our Arms, many of the Indians coming among us, and among the rest their great King Massasoit [of the Wampanoag], with some ninety men, whom for </a:t>
                      </a:r>
                      <a:r>
                        <a:rPr lang="en" sz="1200">
                          <a:highlight>
                            <a:srgbClr val="E95C2D"/>
                          </a:highlight>
                          <a:latin typeface="Inter"/>
                          <a:ea typeface="Inter"/>
                          <a:cs typeface="Inter"/>
                          <a:sym typeface="Inter"/>
                        </a:rPr>
                        <a:t>three days as we entertained and feasted </a:t>
                      </a:r>
                      <a:r>
                        <a:rPr lang="en" sz="1200">
                          <a:latin typeface="Inter"/>
                          <a:ea typeface="Inter"/>
                          <a:cs typeface="Inter"/>
                          <a:sym typeface="Inter"/>
                        </a:rPr>
                        <a:t>and they went out and killed five deer, which they brought to the Plantation, and bestowed our Governor, and upon the Captain, and others. And although it is not always so plentiful, as it was this time with us, </a:t>
                      </a:r>
                      <a:r>
                        <a:rPr lang="en" sz="1200">
                          <a:highlight>
                            <a:srgbClr val="E95C2D"/>
                          </a:highlight>
                          <a:latin typeface="Inter"/>
                          <a:ea typeface="Inter"/>
                          <a:cs typeface="Inter"/>
                          <a:sym typeface="Inter"/>
                        </a:rPr>
                        <a:t>yet by the goodness of God, we are so far from want</a:t>
                      </a:r>
                      <a:r>
                        <a:rPr lang="en" sz="1200">
                          <a:latin typeface="Inter"/>
                          <a:ea typeface="Inter"/>
                          <a:cs typeface="Inter"/>
                          <a:sym typeface="Inter"/>
                        </a:rPr>
                        <a:t>... We have found the Indians very faithful in their Covenant of Peace with us; very loving and ready to pleasure us: we often go to them, and they come to us… and we for our parts walk as peaceably and safely in the woods, as in the highways of England, </a:t>
                      </a:r>
                      <a:r>
                        <a:rPr lang="en" sz="1200">
                          <a:highlight>
                            <a:srgbClr val="E95C2D"/>
                          </a:highlight>
                          <a:latin typeface="Inter"/>
                          <a:ea typeface="Inter"/>
                          <a:cs typeface="Inter"/>
                          <a:sym typeface="Inter"/>
                        </a:rPr>
                        <a:t>we entertain them familiarly in our homes and they as friendly bestowing their Venison on us</a:t>
                      </a:r>
                      <a:r>
                        <a:rPr lang="en" sz="1200">
                          <a:latin typeface="Inter"/>
                          <a:ea typeface="Inter"/>
                          <a:cs typeface="Inter"/>
                          <a:sym typeface="Inter"/>
                        </a:rPr>
                        <a:t>. They are a people without any Religion, or knowledge of any God, yet trusty, quick of appreciation, quick witted, just…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I forebear further to write for the present, hoping to see you by the next return, so I take my lean, commending you to the Lord for a safe conduct unto us. Resting in Him.</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Plimoth in [New] England this 11 of December, 1621</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Your loving friend, E.W</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94" name="Google Shape;194;p31"/>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Life in Plymouth (Exemplar)</a:t>
            </a:r>
            <a:endParaRPr sz="2400">
              <a:solidFill>
                <a:schemeClr val="dk1"/>
              </a:solidFill>
              <a:latin typeface="Plus Jakarta Sans"/>
              <a:ea typeface="Plus Jakarta Sans"/>
              <a:cs typeface="Plus Jakarta Sans"/>
              <a:sym typeface="Plus Jakarta Sans"/>
            </a:endParaRPr>
          </a:p>
        </p:txBody>
      </p:sp>
      <p:pic>
        <p:nvPicPr>
          <p:cNvPr id="195" name="Google Shape;195;p31"/>
          <p:cNvPicPr preferRelativeResize="0"/>
          <p:nvPr/>
        </p:nvPicPr>
        <p:blipFill>
          <a:blip r:embed="rId3">
            <a:alphaModFix/>
          </a:blip>
          <a:stretch>
            <a:fillRect/>
          </a:stretch>
        </p:blipFill>
        <p:spPr>
          <a:xfrm>
            <a:off x="203550" y="220497"/>
            <a:ext cx="994388" cy="412343"/>
          </a:xfrm>
          <a:prstGeom prst="rect">
            <a:avLst/>
          </a:prstGeom>
          <a:noFill/>
          <a:ln>
            <a:noFill/>
          </a:ln>
        </p:spPr>
      </p:pic>
      <p:sp>
        <p:nvSpPr>
          <p:cNvPr id="196" name="Google Shape;196;p31"/>
          <p:cNvSpPr txBox="1"/>
          <p:nvPr/>
        </p:nvSpPr>
        <p:spPr>
          <a:xfrm rot="956290">
            <a:off x="378846" y="3106909"/>
            <a:ext cx="326657" cy="412782"/>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highlight>
                  <a:srgbClr val="E95C2D"/>
                </a:highlight>
                <a:latin typeface="Inter"/>
                <a:ea typeface="Inter"/>
                <a:cs typeface="Inter"/>
                <a:sym typeface="Inter"/>
              </a:rPr>
              <a:t>?</a:t>
            </a:r>
            <a:endParaRPr b="1" sz="1800">
              <a:solidFill>
                <a:schemeClr val="dk1"/>
              </a:solidFill>
              <a:highlight>
                <a:srgbClr val="E95C2D"/>
              </a:highlight>
              <a:latin typeface="Inter"/>
              <a:ea typeface="Inter"/>
              <a:cs typeface="Inter"/>
              <a:sym typeface="Inter"/>
            </a:endParaRPr>
          </a:p>
        </p:txBody>
      </p:sp>
      <p:sp>
        <p:nvSpPr>
          <p:cNvPr id="197" name="Google Shape;197;p31"/>
          <p:cNvSpPr txBox="1"/>
          <p:nvPr/>
        </p:nvSpPr>
        <p:spPr>
          <a:xfrm rot="956290">
            <a:off x="378846" y="4473984"/>
            <a:ext cx="326657" cy="412782"/>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highlight>
                  <a:srgbClr val="E95C2D"/>
                </a:highlight>
                <a:latin typeface="Inter"/>
                <a:ea typeface="Inter"/>
                <a:cs typeface="Inter"/>
                <a:sym typeface="Inter"/>
              </a:rPr>
              <a:t>?</a:t>
            </a:r>
            <a:endParaRPr b="1" sz="1800">
              <a:solidFill>
                <a:schemeClr val="dk1"/>
              </a:solidFill>
              <a:highlight>
                <a:srgbClr val="E95C2D"/>
              </a:highlight>
              <a:latin typeface="Inter"/>
              <a:ea typeface="Inter"/>
              <a:cs typeface="Inter"/>
              <a:sym typeface="Inter"/>
            </a:endParaRPr>
          </a:p>
        </p:txBody>
      </p:sp>
      <p:sp>
        <p:nvSpPr>
          <p:cNvPr id="198" name="Google Shape;198;p31"/>
          <p:cNvSpPr/>
          <p:nvPr/>
        </p:nvSpPr>
        <p:spPr>
          <a:xfrm>
            <a:off x="1409800" y="3182200"/>
            <a:ext cx="6030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9" name="Google Shape;199;p31"/>
          <p:cNvSpPr/>
          <p:nvPr/>
        </p:nvSpPr>
        <p:spPr>
          <a:xfrm>
            <a:off x="3790525" y="4234675"/>
            <a:ext cx="6030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0" name="Google Shape;200;p31"/>
          <p:cNvSpPr/>
          <p:nvPr/>
        </p:nvSpPr>
        <p:spPr>
          <a:xfrm>
            <a:off x="5454700" y="5042450"/>
            <a:ext cx="9186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1" name="Google Shape;201;p31"/>
          <p:cNvSpPr/>
          <p:nvPr/>
        </p:nvSpPr>
        <p:spPr>
          <a:xfrm>
            <a:off x="5082775" y="5684200"/>
            <a:ext cx="8187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31"/>
          <p:cNvSpPr/>
          <p:nvPr/>
        </p:nvSpPr>
        <p:spPr>
          <a:xfrm>
            <a:off x="806800" y="7357125"/>
            <a:ext cx="7515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31"/>
          <p:cNvSpPr/>
          <p:nvPr/>
        </p:nvSpPr>
        <p:spPr>
          <a:xfrm>
            <a:off x="2012800" y="7553200"/>
            <a:ext cx="1109700" cy="262200"/>
          </a:xfrm>
          <a:prstGeom prst="ellipse">
            <a:avLst/>
          </a:prstGeom>
          <a:noFill/>
          <a:ln cap="flat" cmpd="sng" w="9525">
            <a:solidFill>
              <a:srgbClr val="E95C2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3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Contextualization</a:t>
            </a:r>
            <a:r>
              <a:rPr lang="en" sz="2400">
                <a:solidFill>
                  <a:schemeClr val="dk1"/>
                </a:solidFill>
                <a:latin typeface="Plus Jakarta Sans"/>
                <a:ea typeface="Plus Jakarta Sans"/>
                <a:cs typeface="Plus Jakarta Sans"/>
                <a:sym typeface="Plus Jakarta Sans"/>
              </a:rPr>
              <a:t> (Exemplar)</a:t>
            </a:r>
            <a:endParaRPr sz="2400">
              <a:solidFill>
                <a:schemeClr val="dk1"/>
              </a:solidFill>
              <a:latin typeface="Plus Jakarta Sans"/>
              <a:ea typeface="Plus Jakarta Sans"/>
              <a:cs typeface="Plus Jakarta Sans"/>
              <a:sym typeface="Plus Jakarta Sans"/>
            </a:endParaRPr>
          </a:p>
        </p:txBody>
      </p:sp>
      <p:sp>
        <p:nvSpPr>
          <p:cNvPr id="209" name="Google Shape;209;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10" name="Google Shape;210;p3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11" name="Google Shape;211;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12" name="Google Shape;212;p3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13" name="Google Shape;213;p32"/>
          <p:cNvSpPr txBox="1"/>
          <p:nvPr/>
        </p:nvSpPr>
        <p:spPr>
          <a:xfrm>
            <a:off x="2920374" y="3706815"/>
            <a:ext cx="1474500" cy="1375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latin typeface="Inter"/>
                <a:ea typeface="Inter"/>
                <a:cs typeface="Inter"/>
                <a:sym typeface="Inter"/>
              </a:rPr>
              <a:t>Historical Event: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600">
                <a:latin typeface="Plus Jakarta Sans"/>
                <a:ea typeface="Plus Jakarta Sans"/>
                <a:cs typeface="Plus Jakarta Sans"/>
                <a:sym typeface="Plus Jakarta Sans"/>
              </a:rPr>
              <a:t>Life in Jamestown, 1607-1612</a:t>
            </a:r>
            <a:endParaRPr b="1" sz="1600">
              <a:latin typeface="Plus Jakarta Sans"/>
              <a:ea typeface="Plus Jakarta Sans"/>
              <a:cs typeface="Plus Jakarta Sans"/>
              <a:sym typeface="Plus Jakarta Sans"/>
            </a:endParaRPr>
          </a:p>
        </p:txBody>
      </p:sp>
      <p:sp>
        <p:nvSpPr>
          <p:cNvPr id="214" name="Google Shape;214;p32"/>
          <p:cNvSpPr txBox="1"/>
          <p:nvPr/>
        </p:nvSpPr>
        <p:spPr>
          <a:xfrm>
            <a:off x="441459" y="137226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700" u="sng">
                <a:solidFill>
                  <a:srgbClr val="E95C2D"/>
                </a:solidFill>
                <a:latin typeface="Inter"/>
                <a:ea typeface="Inter"/>
                <a:cs typeface="Inter"/>
                <a:sym typeface="Inter"/>
              </a:rPr>
              <a:t>Political</a:t>
            </a:r>
            <a:r>
              <a:rPr lang="en" sz="1700">
                <a:latin typeface="Inter"/>
                <a:ea typeface="Inter"/>
                <a:cs typeface="Inter"/>
                <a:sym typeface="Inter"/>
              </a:rPr>
              <a:t> Context</a:t>
            </a:r>
            <a:endParaRPr sz="1700">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2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2D"/>
                </a:solidFill>
                <a:latin typeface="Inter"/>
                <a:ea typeface="Inter"/>
                <a:cs typeface="Inter"/>
                <a:sym typeface="Inter"/>
              </a:rPr>
              <a:t>The laws in Jamestown were strict and enforced harsh punishments. Law 29 states that colonists who ran away to live with the Powhatan would face the death penalty. </a:t>
            </a:r>
            <a:endParaRPr b="1" sz="1200">
              <a:solidFill>
                <a:srgbClr val="E95C2D"/>
              </a:solidFill>
              <a:latin typeface="Inter"/>
              <a:ea typeface="Inter"/>
              <a:cs typeface="Inter"/>
              <a:sym typeface="Inter"/>
            </a:endParaRPr>
          </a:p>
        </p:txBody>
      </p:sp>
      <p:sp>
        <p:nvSpPr>
          <p:cNvPr id="215" name="Google Shape;215;p32"/>
          <p:cNvSpPr txBox="1"/>
          <p:nvPr/>
        </p:nvSpPr>
        <p:spPr>
          <a:xfrm>
            <a:off x="4339341" y="1372278"/>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sz="1700" u="sng">
                <a:solidFill>
                  <a:srgbClr val="E95C2D"/>
                </a:solidFill>
                <a:latin typeface="Inter"/>
                <a:ea typeface="Inter"/>
                <a:cs typeface="Inter"/>
                <a:sym typeface="Inter"/>
              </a:rPr>
              <a:t>Economic</a:t>
            </a:r>
            <a:r>
              <a:rPr lang="en" sz="1700">
                <a:solidFill>
                  <a:schemeClr val="dk1"/>
                </a:solidFill>
                <a:latin typeface="Inter"/>
                <a:ea typeface="Inter"/>
                <a:cs typeface="Inter"/>
                <a:sym typeface="Inter"/>
              </a:rPr>
              <a:t> Context</a:t>
            </a:r>
            <a:endParaRPr sz="17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2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2D"/>
                </a:solidFill>
                <a:latin typeface="Inter"/>
                <a:ea typeface="Inter"/>
                <a:cs typeface="Inter"/>
                <a:sym typeface="Inter"/>
              </a:rPr>
              <a:t>The colony struggled with survival, leading to strict labor rules. Law 28 required tradesmen and soldiers to report to work at the sound of a drum. Those who disobeyed faced severe punishment.</a:t>
            </a:r>
            <a:endParaRPr sz="1700">
              <a:solidFill>
                <a:schemeClr val="dk1"/>
              </a:solidFill>
              <a:latin typeface="Inter"/>
              <a:ea typeface="Inter"/>
              <a:cs typeface="Inter"/>
              <a:sym typeface="Inter"/>
            </a:endParaRPr>
          </a:p>
        </p:txBody>
      </p:sp>
      <p:sp>
        <p:nvSpPr>
          <p:cNvPr id="216" name="Google Shape;216;p32"/>
          <p:cNvSpPr txBox="1"/>
          <p:nvPr/>
        </p:nvSpPr>
        <p:spPr>
          <a:xfrm>
            <a:off x="703838" y="548837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sz="1700" u="sng">
                <a:solidFill>
                  <a:srgbClr val="E95C2D"/>
                </a:solidFill>
                <a:latin typeface="Inter"/>
                <a:ea typeface="Inter"/>
                <a:cs typeface="Inter"/>
                <a:sym typeface="Inter"/>
              </a:rPr>
              <a:t>Social</a:t>
            </a:r>
            <a:r>
              <a:rPr lang="en" sz="1700">
                <a:solidFill>
                  <a:schemeClr val="dk1"/>
                </a:solidFill>
                <a:latin typeface="Inter"/>
                <a:ea typeface="Inter"/>
                <a:cs typeface="Inter"/>
                <a:sym typeface="Inter"/>
              </a:rPr>
              <a:t> Context</a:t>
            </a:r>
            <a:endParaRPr sz="1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2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2D"/>
                </a:solidFill>
                <a:latin typeface="Inter"/>
                <a:ea typeface="Inter"/>
                <a:cs typeface="Inter"/>
                <a:sym typeface="Inter"/>
              </a:rPr>
              <a:t>The relationship between the colonists and Indigenous people was tense and controlled by strict laws.  Law 15 prohibited unauthorized trade with Native Americans under the penalty of death.</a:t>
            </a:r>
            <a:endParaRPr b="1" sz="1200">
              <a:solidFill>
                <a:srgbClr val="E95C2D"/>
              </a:solidFill>
              <a:latin typeface="Inter"/>
              <a:ea typeface="Inter"/>
              <a:cs typeface="Inter"/>
              <a:sym typeface="Inter"/>
            </a:endParaRPr>
          </a:p>
        </p:txBody>
      </p:sp>
      <p:sp>
        <p:nvSpPr>
          <p:cNvPr id="217" name="Google Shape;217;p32"/>
          <p:cNvSpPr txBox="1"/>
          <p:nvPr/>
        </p:nvSpPr>
        <p:spPr>
          <a:xfrm>
            <a:off x="4046259" y="5488374"/>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sz="1700" u="sng">
                <a:solidFill>
                  <a:srgbClr val="E95C2D"/>
                </a:solidFill>
                <a:latin typeface="Inter"/>
                <a:ea typeface="Inter"/>
                <a:cs typeface="Inter"/>
                <a:sym typeface="Inter"/>
              </a:rPr>
              <a:t>Ideological</a:t>
            </a:r>
            <a:r>
              <a:rPr lang="en" sz="1700">
                <a:solidFill>
                  <a:schemeClr val="dk1"/>
                </a:solidFill>
                <a:latin typeface="Inter"/>
                <a:ea typeface="Inter"/>
                <a:cs typeface="Inter"/>
                <a:sym typeface="Inter"/>
              </a:rPr>
              <a:t> Context</a:t>
            </a:r>
            <a:endParaRPr sz="1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2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2D"/>
                </a:solidFill>
                <a:latin typeface="Inter"/>
                <a:ea typeface="Inter"/>
                <a:cs typeface="Inter"/>
                <a:sym typeface="Inter"/>
              </a:rPr>
              <a:t>Religion played a strict and controlling role in the colony’s laws. Law 2 stated that speaking against the Christian faith could result in the death penalty.</a:t>
            </a:r>
            <a:endParaRPr b="1" sz="1200">
              <a:solidFill>
                <a:srgbClr val="E95C2D"/>
              </a:solidFill>
              <a:latin typeface="Inter"/>
              <a:ea typeface="Inter"/>
              <a:cs typeface="Inter"/>
              <a:sym typeface="Inter"/>
            </a:endParaRPr>
          </a:p>
        </p:txBody>
      </p:sp>
      <p:sp>
        <p:nvSpPr>
          <p:cNvPr id="218" name="Google Shape;218;p32"/>
          <p:cNvSpPr txBox="1"/>
          <p:nvPr/>
        </p:nvSpPr>
        <p:spPr>
          <a:xfrm>
            <a:off x="843035" y="3541006"/>
            <a:ext cx="1731600" cy="15414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i="1" lang="en" sz="1200">
                <a:latin typeface="Inter"/>
                <a:ea typeface="Inter"/>
                <a:cs typeface="Inter"/>
                <a:sym typeface="Inter"/>
              </a:rPr>
              <a:t>Type of Context:</a:t>
            </a:r>
            <a:endParaRPr b="1" i="1" sz="1200">
              <a:latin typeface="Inter"/>
              <a:ea typeface="Inter"/>
              <a:cs typeface="Inter"/>
              <a:sym typeface="Inter"/>
            </a:endParaRPr>
          </a:p>
          <a:p>
            <a:pPr indent="-209550" lvl="0" marL="279400" rtl="0" algn="l">
              <a:spcBef>
                <a:spcPts val="1000"/>
              </a:spcBef>
              <a:spcAft>
                <a:spcPts val="0"/>
              </a:spcAft>
              <a:buSzPts val="1100"/>
              <a:buFont typeface="Inter"/>
              <a:buChar char="●"/>
            </a:pPr>
            <a:r>
              <a:rPr lang="en" sz="1100">
                <a:latin typeface="Inter"/>
                <a:ea typeface="Inter"/>
                <a:cs typeface="Inter"/>
                <a:sym typeface="Inter"/>
              </a:rPr>
              <a:t>Social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Political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Ideological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Geographic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Economic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Cultural</a:t>
            </a:r>
            <a:endParaRPr sz="1100">
              <a:latin typeface="Inter"/>
              <a:ea typeface="Inter"/>
              <a:cs typeface="Inter"/>
              <a:sym typeface="Inter"/>
            </a:endParaRPr>
          </a:p>
        </p:txBody>
      </p:sp>
      <p:cxnSp>
        <p:nvCxnSpPr>
          <p:cNvPr id="219" name="Google Shape;219;p32"/>
          <p:cNvCxnSpPr>
            <a:stCxn id="213" idx="0"/>
            <a:endCxn id="214" idx="2"/>
          </p:cNvCxnSpPr>
          <p:nvPr/>
        </p:nvCxnSpPr>
        <p:spPr>
          <a:xfrm rot="10800000">
            <a:off x="1708524" y="3296415"/>
            <a:ext cx="1949100" cy="410400"/>
          </a:xfrm>
          <a:prstGeom prst="straightConnector1">
            <a:avLst/>
          </a:prstGeom>
          <a:noFill/>
          <a:ln cap="flat" cmpd="sng" w="9525">
            <a:solidFill>
              <a:schemeClr val="dk2"/>
            </a:solidFill>
            <a:prstDash val="solid"/>
            <a:round/>
            <a:headEnd len="med" w="med" type="none"/>
            <a:tailEnd len="med" w="med" type="triangle"/>
          </a:ln>
        </p:spPr>
      </p:cxnSp>
      <p:cxnSp>
        <p:nvCxnSpPr>
          <p:cNvPr id="220" name="Google Shape;220;p32"/>
          <p:cNvCxnSpPr>
            <a:stCxn id="213" idx="0"/>
            <a:endCxn id="215" idx="2"/>
          </p:cNvCxnSpPr>
          <p:nvPr/>
        </p:nvCxnSpPr>
        <p:spPr>
          <a:xfrm flipH="1" rot="10800000">
            <a:off x="3657624" y="3296415"/>
            <a:ext cx="1948800" cy="410400"/>
          </a:xfrm>
          <a:prstGeom prst="straightConnector1">
            <a:avLst/>
          </a:prstGeom>
          <a:noFill/>
          <a:ln cap="flat" cmpd="sng" w="9525">
            <a:solidFill>
              <a:schemeClr val="dk2"/>
            </a:solidFill>
            <a:prstDash val="solid"/>
            <a:round/>
            <a:headEnd len="med" w="med" type="none"/>
            <a:tailEnd len="med" w="med" type="triangle"/>
          </a:ln>
        </p:spPr>
      </p:cxnSp>
      <p:cxnSp>
        <p:nvCxnSpPr>
          <p:cNvPr id="221" name="Google Shape;221;p32"/>
          <p:cNvCxnSpPr>
            <a:stCxn id="213" idx="2"/>
            <a:endCxn id="216" idx="0"/>
          </p:cNvCxnSpPr>
          <p:nvPr/>
        </p:nvCxnSpPr>
        <p:spPr>
          <a:xfrm flipH="1">
            <a:off x="1971024" y="5082615"/>
            <a:ext cx="1686600" cy="405900"/>
          </a:xfrm>
          <a:prstGeom prst="straightConnector1">
            <a:avLst/>
          </a:prstGeom>
          <a:noFill/>
          <a:ln cap="flat" cmpd="sng" w="9525">
            <a:solidFill>
              <a:schemeClr val="dk2"/>
            </a:solidFill>
            <a:prstDash val="solid"/>
            <a:round/>
            <a:headEnd len="med" w="med" type="none"/>
            <a:tailEnd len="med" w="med" type="triangle"/>
          </a:ln>
        </p:spPr>
      </p:cxnSp>
      <p:cxnSp>
        <p:nvCxnSpPr>
          <p:cNvPr id="222" name="Google Shape;222;p32"/>
          <p:cNvCxnSpPr>
            <a:stCxn id="213" idx="2"/>
            <a:endCxn id="217" idx="0"/>
          </p:cNvCxnSpPr>
          <p:nvPr/>
        </p:nvCxnSpPr>
        <p:spPr>
          <a:xfrm>
            <a:off x="3657624" y="5082615"/>
            <a:ext cx="1655700" cy="405900"/>
          </a:xfrm>
          <a:prstGeom prst="straightConnector1">
            <a:avLst/>
          </a:prstGeom>
          <a:noFill/>
          <a:ln cap="flat" cmpd="sng" w="9525">
            <a:solidFill>
              <a:schemeClr val="dk2"/>
            </a:solidFill>
            <a:prstDash val="solid"/>
            <a:round/>
            <a:headEnd len="med" w="med" type="none"/>
            <a:tailEnd len="med" w="med" type="triangle"/>
          </a:ln>
        </p:spPr>
      </p:cxnSp>
      <p:sp>
        <p:nvSpPr>
          <p:cNvPr id="223" name="Google Shape;223;p32"/>
          <p:cNvSpPr txBox="1"/>
          <p:nvPr/>
        </p:nvSpPr>
        <p:spPr>
          <a:xfrm>
            <a:off x="441459" y="7643236"/>
            <a:ext cx="6428400" cy="1167600"/>
          </a:xfrm>
          <a:prstGeom prst="rect">
            <a:avLst/>
          </a:prstGeom>
          <a:noFill/>
          <a:ln cap="flat" cmpd="sng" w="9525">
            <a:solidFill>
              <a:srgbClr val="666666"/>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lnSpc>
                <a:spcPct val="150000"/>
              </a:lnSpc>
              <a:spcBef>
                <a:spcPts val="0"/>
              </a:spcBef>
              <a:spcAft>
                <a:spcPts val="0"/>
              </a:spcAft>
              <a:buNone/>
            </a:pPr>
            <a:r>
              <a:rPr lang="en" sz="1200">
                <a:latin typeface="Inter"/>
                <a:ea typeface="Inter"/>
                <a:cs typeface="Inter"/>
                <a:sym typeface="Inter"/>
              </a:rPr>
              <a:t>"In order to best understand </a:t>
            </a:r>
            <a:r>
              <a:rPr b="1" lang="en" sz="1200" u="sng">
                <a:solidFill>
                  <a:srgbClr val="E95C2D"/>
                </a:solidFill>
                <a:latin typeface="Inter"/>
                <a:ea typeface="Inter"/>
                <a:cs typeface="Inter"/>
                <a:sym typeface="Inter"/>
              </a:rPr>
              <a:t>Life in Jamestown</a:t>
            </a:r>
            <a:r>
              <a:rPr lang="en" sz="1200">
                <a:latin typeface="Inter"/>
                <a:ea typeface="Inter"/>
                <a:cs typeface="Inter"/>
                <a:sym typeface="Inter"/>
              </a:rPr>
              <a:t>, we must situate it in the following context: </a:t>
            </a:r>
            <a:r>
              <a:rPr b="1" lang="en" sz="1200">
                <a:solidFill>
                  <a:srgbClr val="E95C2D"/>
                </a:solidFill>
                <a:latin typeface="Inter"/>
                <a:ea typeface="Inter"/>
                <a:cs typeface="Inter"/>
                <a:sym typeface="Inter"/>
              </a:rPr>
              <a:t>political, economic, social, and ideological. The colony's survival depended on strict laws, forced labor, tense relations with Indigenous people, and religious control to maintain order in a difficult environment.”</a:t>
            </a:r>
            <a:endParaRPr b="1" sz="1200">
              <a:solidFill>
                <a:srgbClr val="E95C2D"/>
              </a:solidFill>
              <a:latin typeface="Inter"/>
              <a:ea typeface="Inter"/>
              <a:cs typeface="Inter"/>
              <a:sym typeface="Inter"/>
            </a:endParaRPr>
          </a:p>
        </p:txBody>
      </p:sp>
      <p:pic>
        <p:nvPicPr>
          <p:cNvPr id="224" name="Google Shape;224;p32"/>
          <p:cNvPicPr preferRelativeResize="0"/>
          <p:nvPr/>
        </p:nvPicPr>
        <p:blipFill>
          <a:blip r:embed="rId5">
            <a:alphaModFix/>
          </a:blip>
          <a:stretch>
            <a:fillRect/>
          </a:stretch>
        </p:blipFill>
        <p:spPr>
          <a:xfrm>
            <a:off x="3270365" y="1372286"/>
            <a:ext cx="774471" cy="77447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8" name="Shape 228"/>
        <p:cNvGrpSpPr/>
        <p:nvPr/>
      </p:nvGrpSpPr>
      <p:grpSpPr>
        <a:xfrm>
          <a:off x="0" y="0"/>
          <a:ext cx="0" cy="0"/>
          <a:chOff x="0" y="0"/>
          <a:chExt cx="0" cy="0"/>
        </a:xfrm>
      </p:grpSpPr>
      <p:sp>
        <p:nvSpPr>
          <p:cNvPr id="229" name="Google Shape;229;p3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Contextualization</a:t>
            </a:r>
            <a:r>
              <a:rPr lang="en" sz="2400">
                <a:solidFill>
                  <a:schemeClr val="dk1"/>
                </a:solidFill>
                <a:latin typeface="Plus Jakarta Sans"/>
                <a:ea typeface="Plus Jakarta Sans"/>
                <a:cs typeface="Plus Jakarta Sans"/>
                <a:sym typeface="Plus Jakarta Sans"/>
              </a:rPr>
              <a:t> (Exemplar)</a:t>
            </a:r>
            <a:endParaRPr sz="2400">
              <a:solidFill>
                <a:schemeClr val="dk1"/>
              </a:solidFill>
              <a:latin typeface="Plus Jakarta Sans"/>
              <a:ea typeface="Plus Jakarta Sans"/>
              <a:cs typeface="Plus Jakarta Sans"/>
              <a:sym typeface="Plus Jakarta Sans"/>
            </a:endParaRPr>
          </a:p>
        </p:txBody>
      </p:sp>
      <p:sp>
        <p:nvSpPr>
          <p:cNvPr id="230" name="Google Shape;230;p3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31" name="Google Shape;231;p3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32" name="Google Shape;232;p3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33" name="Google Shape;233;p3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34" name="Google Shape;234;p33"/>
          <p:cNvSpPr txBox="1"/>
          <p:nvPr/>
        </p:nvSpPr>
        <p:spPr>
          <a:xfrm>
            <a:off x="2920374" y="3706815"/>
            <a:ext cx="1474500" cy="1375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latin typeface="Inter"/>
                <a:ea typeface="Inter"/>
                <a:cs typeface="Inter"/>
                <a:sym typeface="Inter"/>
              </a:rPr>
              <a:t>Historical Event: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600">
                <a:latin typeface="Plus Jakarta Sans"/>
                <a:ea typeface="Plus Jakarta Sans"/>
                <a:cs typeface="Plus Jakarta Sans"/>
                <a:sym typeface="Plus Jakarta Sans"/>
              </a:rPr>
              <a:t>Life in Plymouth, 1620-1621</a:t>
            </a:r>
            <a:endParaRPr b="1" sz="1600">
              <a:latin typeface="Plus Jakarta Sans"/>
              <a:ea typeface="Plus Jakarta Sans"/>
              <a:cs typeface="Plus Jakarta Sans"/>
              <a:sym typeface="Plus Jakarta Sans"/>
            </a:endParaRPr>
          </a:p>
        </p:txBody>
      </p:sp>
      <p:sp>
        <p:nvSpPr>
          <p:cNvPr id="235" name="Google Shape;235;p33"/>
          <p:cNvSpPr txBox="1"/>
          <p:nvPr/>
        </p:nvSpPr>
        <p:spPr>
          <a:xfrm>
            <a:off x="441459" y="137226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700" u="sng">
                <a:solidFill>
                  <a:srgbClr val="E95C2D"/>
                </a:solidFill>
                <a:latin typeface="Inter"/>
                <a:ea typeface="Inter"/>
                <a:cs typeface="Inter"/>
                <a:sym typeface="Inter"/>
              </a:rPr>
              <a:t>Geographic</a:t>
            </a:r>
            <a:r>
              <a:rPr lang="en" sz="1700">
                <a:latin typeface="Inter"/>
                <a:ea typeface="Inter"/>
                <a:cs typeface="Inter"/>
                <a:sym typeface="Inter"/>
              </a:rPr>
              <a:t> Context</a:t>
            </a:r>
            <a:endParaRPr sz="1700">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2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2D"/>
                </a:solidFill>
                <a:latin typeface="Inter"/>
                <a:ea typeface="Inter"/>
                <a:cs typeface="Inter"/>
                <a:sym typeface="Inter"/>
              </a:rPr>
              <a:t>The land and climate affected how the Pilgrims farmed and survived.The Pilgrims learned from the Wampanoag to fertilize their crops with fish, which helped them grow food despite the rocky soil.</a:t>
            </a:r>
            <a:endParaRPr b="1" sz="1200">
              <a:solidFill>
                <a:srgbClr val="E95C2D"/>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36" name="Google Shape;236;p33"/>
          <p:cNvSpPr txBox="1"/>
          <p:nvPr/>
        </p:nvSpPr>
        <p:spPr>
          <a:xfrm>
            <a:off x="4339341" y="1372278"/>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sz="1700" u="sng">
                <a:solidFill>
                  <a:srgbClr val="E95C2D"/>
                </a:solidFill>
                <a:latin typeface="Inter"/>
                <a:ea typeface="Inter"/>
                <a:cs typeface="Inter"/>
                <a:sym typeface="Inter"/>
              </a:rPr>
              <a:t>Social</a:t>
            </a:r>
            <a:r>
              <a:rPr lang="en" sz="1700">
                <a:solidFill>
                  <a:schemeClr val="dk1"/>
                </a:solidFill>
                <a:latin typeface="Inter"/>
                <a:ea typeface="Inter"/>
                <a:cs typeface="Inter"/>
                <a:sym typeface="Inter"/>
              </a:rPr>
              <a:t> Context</a:t>
            </a:r>
            <a:endParaRPr sz="17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2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2D"/>
                </a:solidFill>
                <a:latin typeface="Inter"/>
                <a:ea typeface="Inter"/>
                <a:cs typeface="Inter"/>
                <a:sym typeface="Inter"/>
              </a:rPr>
              <a:t>Relationships between the Pilgrims and Native Americans were peaceful. The Pilgrims and the Wampanoag had a feast together, and the Native Americans brought deer for the settlers.</a:t>
            </a:r>
            <a:endParaRPr sz="1700">
              <a:solidFill>
                <a:schemeClr val="dk1"/>
              </a:solidFill>
              <a:latin typeface="Inter"/>
              <a:ea typeface="Inter"/>
              <a:cs typeface="Inter"/>
              <a:sym typeface="Inter"/>
            </a:endParaRPr>
          </a:p>
        </p:txBody>
      </p:sp>
      <p:sp>
        <p:nvSpPr>
          <p:cNvPr id="237" name="Google Shape;237;p33"/>
          <p:cNvSpPr txBox="1"/>
          <p:nvPr/>
        </p:nvSpPr>
        <p:spPr>
          <a:xfrm>
            <a:off x="703838" y="548837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sz="1700">
                <a:solidFill>
                  <a:srgbClr val="E95C2D"/>
                </a:solidFill>
                <a:latin typeface="Inter"/>
                <a:ea typeface="Inter"/>
                <a:cs typeface="Inter"/>
                <a:sym typeface="Inter"/>
              </a:rPr>
              <a:t>Economic</a:t>
            </a:r>
            <a:r>
              <a:rPr lang="en" sz="1700">
                <a:solidFill>
                  <a:schemeClr val="dk1"/>
                </a:solidFill>
                <a:latin typeface="Inter"/>
                <a:ea typeface="Inter"/>
                <a:cs typeface="Inter"/>
                <a:sym typeface="Inter"/>
              </a:rPr>
              <a:t> Context</a:t>
            </a:r>
            <a:endParaRPr sz="17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2D"/>
                </a:solidFill>
                <a:latin typeface="Inter"/>
                <a:ea typeface="Inter"/>
                <a:cs typeface="Inter"/>
                <a:sym typeface="Inter"/>
              </a:rPr>
              <a:t>The Pilgrims relied on agriculture and trade for survival. They planted 20 acres of corn and six acres of barley and peas, using Indigenous farming techniques to improve their harvest.</a:t>
            </a:r>
            <a:endParaRPr b="1" sz="1200">
              <a:solidFill>
                <a:srgbClr val="E95C2D"/>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700">
              <a:solidFill>
                <a:schemeClr val="dk1"/>
              </a:solidFill>
              <a:latin typeface="Inter"/>
              <a:ea typeface="Inter"/>
              <a:cs typeface="Inter"/>
              <a:sym typeface="Inter"/>
            </a:endParaRPr>
          </a:p>
        </p:txBody>
      </p:sp>
      <p:sp>
        <p:nvSpPr>
          <p:cNvPr id="238" name="Google Shape;238;p33"/>
          <p:cNvSpPr txBox="1"/>
          <p:nvPr/>
        </p:nvSpPr>
        <p:spPr>
          <a:xfrm>
            <a:off x="4046259" y="5488374"/>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sz="1700" u="sng">
                <a:solidFill>
                  <a:srgbClr val="E95C2D"/>
                </a:solidFill>
                <a:latin typeface="Inter"/>
                <a:ea typeface="Inter"/>
                <a:cs typeface="Inter"/>
                <a:sym typeface="Inter"/>
              </a:rPr>
              <a:t>Ideological</a:t>
            </a:r>
            <a:r>
              <a:rPr lang="en" sz="1700">
                <a:solidFill>
                  <a:schemeClr val="dk1"/>
                </a:solidFill>
                <a:latin typeface="Inter"/>
                <a:ea typeface="Inter"/>
                <a:cs typeface="Inter"/>
                <a:sym typeface="Inter"/>
              </a:rPr>
              <a:t> Context</a:t>
            </a:r>
            <a:endParaRPr sz="17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2D"/>
                </a:solidFill>
                <a:latin typeface="Inter"/>
                <a:ea typeface="Inter"/>
                <a:cs typeface="Inter"/>
                <a:sym typeface="Inter"/>
              </a:rPr>
              <a:t>The Pilgrims had different religious beliefs from the Native Americans. The letter mentions that the Wampanoag had "no religion or knowledge of God," showing the Pilgrims' perspective on Indigenous beliefs.</a:t>
            </a:r>
            <a:endParaRPr b="1" sz="1200">
              <a:solidFill>
                <a:srgbClr val="E95C2D"/>
              </a:solidFill>
              <a:latin typeface="Inter"/>
              <a:ea typeface="Inter"/>
              <a:cs typeface="Inter"/>
              <a:sym typeface="Inter"/>
            </a:endParaRPr>
          </a:p>
        </p:txBody>
      </p:sp>
      <p:sp>
        <p:nvSpPr>
          <p:cNvPr id="239" name="Google Shape;239;p33"/>
          <p:cNvSpPr txBox="1"/>
          <p:nvPr/>
        </p:nvSpPr>
        <p:spPr>
          <a:xfrm>
            <a:off x="843035" y="3541006"/>
            <a:ext cx="1731600" cy="15414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i="1" lang="en" sz="1200">
                <a:latin typeface="Inter"/>
                <a:ea typeface="Inter"/>
                <a:cs typeface="Inter"/>
                <a:sym typeface="Inter"/>
              </a:rPr>
              <a:t>Type of Context:</a:t>
            </a:r>
            <a:endParaRPr b="1" i="1" sz="1200">
              <a:latin typeface="Inter"/>
              <a:ea typeface="Inter"/>
              <a:cs typeface="Inter"/>
              <a:sym typeface="Inter"/>
            </a:endParaRPr>
          </a:p>
          <a:p>
            <a:pPr indent="-209550" lvl="0" marL="279400" rtl="0" algn="l">
              <a:spcBef>
                <a:spcPts val="1000"/>
              </a:spcBef>
              <a:spcAft>
                <a:spcPts val="0"/>
              </a:spcAft>
              <a:buSzPts val="1100"/>
              <a:buFont typeface="Inter"/>
              <a:buChar char="●"/>
            </a:pPr>
            <a:r>
              <a:rPr lang="en" sz="1100">
                <a:latin typeface="Inter"/>
                <a:ea typeface="Inter"/>
                <a:cs typeface="Inter"/>
                <a:sym typeface="Inter"/>
              </a:rPr>
              <a:t>Social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Political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Ideological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Geographic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Economic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Cultural</a:t>
            </a:r>
            <a:endParaRPr sz="1100">
              <a:latin typeface="Inter"/>
              <a:ea typeface="Inter"/>
              <a:cs typeface="Inter"/>
              <a:sym typeface="Inter"/>
            </a:endParaRPr>
          </a:p>
        </p:txBody>
      </p:sp>
      <p:cxnSp>
        <p:nvCxnSpPr>
          <p:cNvPr id="240" name="Google Shape;240;p33"/>
          <p:cNvCxnSpPr>
            <a:stCxn id="234" idx="0"/>
            <a:endCxn id="235" idx="2"/>
          </p:cNvCxnSpPr>
          <p:nvPr/>
        </p:nvCxnSpPr>
        <p:spPr>
          <a:xfrm rot="10800000">
            <a:off x="1708524" y="3296415"/>
            <a:ext cx="1949100" cy="410400"/>
          </a:xfrm>
          <a:prstGeom prst="straightConnector1">
            <a:avLst/>
          </a:prstGeom>
          <a:noFill/>
          <a:ln cap="flat" cmpd="sng" w="9525">
            <a:solidFill>
              <a:schemeClr val="dk2"/>
            </a:solidFill>
            <a:prstDash val="solid"/>
            <a:round/>
            <a:headEnd len="med" w="med" type="none"/>
            <a:tailEnd len="med" w="med" type="triangle"/>
          </a:ln>
        </p:spPr>
      </p:cxnSp>
      <p:cxnSp>
        <p:nvCxnSpPr>
          <p:cNvPr id="241" name="Google Shape;241;p33"/>
          <p:cNvCxnSpPr>
            <a:stCxn id="234" idx="0"/>
            <a:endCxn id="236" idx="2"/>
          </p:cNvCxnSpPr>
          <p:nvPr/>
        </p:nvCxnSpPr>
        <p:spPr>
          <a:xfrm flipH="1" rot="10800000">
            <a:off x="3657624" y="3296415"/>
            <a:ext cx="1948800" cy="410400"/>
          </a:xfrm>
          <a:prstGeom prst="straightConnector1">
            <a:avLst/>
          </a:prstGeom>
          <a:noFill/>
          <a:ln cap="flat" cmpd="sng" w="9525">
            <a:solidFill>
              <a:schemeClr val="dk2"/>
            </a:solidFill>
            <a:prstDash val="solid"/>
            <a:round/>
            <a:headEnd len="med" w="med" type="none"/>
            <a:tailEnd len="med" w="med" type="triangle"/>
          </a:ln>
        </p:spPr>
      </p:cxnSp>
      <p:cxnSp>
        <p:nvCxnSpPr>
          <p:cNvPr id="242" name="Google Shape;242;p33"/>
          <p:cNvCxnSpPr>
            <a:stCxn id="234" idx="2"/>
            <a:endCxn id="237" idx="0"/>
          </p:cNvCxnSpPr>
          <p:nvPr/>
        </p:nvCxnSpPr>
        <p:spPr>
          <a:xfrm flipH="1">
            <a:off x="1971024" y="5082615"/>
            <a:ext cx="1686600" cy="405900"/>
          </a:xfrm>
          <a:prstGeom prst="straightConnector1">
            <a:avLst/>
          </a:prstGeom>
          <a:noFill/>
          <a:ln cap="flat" cmpd="sng" w="9525">
            <a:solidFill>
              <a:schemeClr val="dk2"/>
            </a:solidFill>
            <a:prstDash val="solid"/>
            <a:round/>
            <a:headEnd len="med" w="med" type="none"/>
            <a:tailEnd len="med" w="med" type="triangle"/>
          </a:ln>
        </p:spPr>
      </p:cxnSp>
      <p:cxnSp>
        <p:nvCxnSpPr>
          <p:cNvPr id="243" name="Google Shape;243;p33"/>
          <p:cNvCxnSpPr>
            <a:stCxn id="234" idx="2"/>
            <a:endCxn id="238" idx="0"/>
          </p:cNvCxnSpPr>
          <p:nvPr/>
        </p:nvCxnSpPr>
        <p:spPr>
          <a:xfrm>
            <a:off x="3657624" y="5082615"/>
            <a:ext cx="1655700" cy="405900"/>
          </a:xfrm>
          <a:prstGeom prst="straightConnector1">
            <a:avLst/>
          </a:prstGeom>
          <a:noFill/>
          <a:ln cap="flat" cmpd="sng" w="9525">
            <a:solidFill>
              <a:schemeClr val="dk2"/>
            </a:solidFill>
            <a:prstDash val="solid"/>
            <a:round/>
            <a:headEnd len="med" w="med" type="none"/>
            <a:tailEnd len="med" w="med" type="triangle"/>
          </a:ln>
        </p:spPr>
      </p:cxnSp>
      <p:sp>
        <p:nvSpPr>
          <p:cNvPr id="244" name="Google Shape;244;p33"/>
          <p:cNvSpPr txBox="1"/>
          <p:nvPr/>
        </p:nvSpPr>
        <p:spPr>
          <a:xfrm>
            <a:off x="441459" y="7643236"/>
            <a:ext cx="6428400" cy="1167600"/>
          </a:xfrm>
          <a:prstGeom prst="rect">
            <a:avLst/>
          </a:prstGeom>
          <a:noFill/>
          <a:ln cap="flat" cmpd="sng" w="9525">
            <a:solidFill>
              <a:srgbClr val="666666"/>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lnSpc>
                <a:spcPct val="150000"/>
              </a:lnSpc>
              <a:spcBef>
                <a:spcPts val="0"/>
              </a:spcBef>
              <a:spcAft>
                <a:spcPts val="0"/>
              </a:spcAft>
              <a:buNone/>
            </a:pPr>
            <a:r>
              <a:rPr lang="en" sz="1200">
                <a:latin typeface="Inter"/>
                <a:ea typeface="Inter"/>
                <a:cs typeface="Inter"/>
                <a:sym typeface="Inter"/>
              </a:rPr>
              <a:t>"In order to best understand </a:t>
            </a:r>
            <a:r>
              <a:rPr b="1" lang="en" sz="1200" u="sng">
                <a:solidFill>
                  <a:srgbClr val="E95C2D"/>
                </a:solidFill>
                <a:latin typeface="Inter"/>
                <a:ea typeface="Inter"/>
                <a:cs typeface="Inter"/>
                <a:sym typeface="Inter"/>
              </a:rPr>
              <a:t>Life in Plymouth</a:t>
            </a:r>
            <a:r>
              <a:rPr lang="en" sz="1200">
                <a:latin typeface="Inter"/>
                <a:ea typeface="Inter"/>
                <a:cs typeface="Inter"/>
                <a:sym typeface="Inter"/>
              </a:rPr>
              <a:t>, we must situate it in the following context: </a:t>
            </a:r>
            <a:r>
              <a:rPr b="1" lang="en" sz="1200">
                <a:solidFill>
                  <a:srgbClr val="E95C2D"/>
                </a:solidFill>
                <a:latin typeface="Inter"/>
                <a:ea typeface="Inter"/>
                <a:cs typeface="Inter"/>
                <a:sym typeface="Inter"/>
              </a:rPr>
              <a:t>geographic, social, economic, and ideological. The Pilgrims faced hardships but relied on Native American assistance, farming, and their religious beliefs to establish a stable colony."</a:t>
            </a:r>
            <a:endParaRPr b="1" sz="1200">
              <a:solidFill>
                <a:srgbClr val="E95C2D"/>
              </a:solidFill>
              <a:latin typeface="Inter"/>
              <a:ea typeface="Inter"/>
              <a:cs typeface="Inter"/>
              <a:sym typeface="Inter"/>
            </a:endParaRPr>
          </a:p>
        </p:txBody>
      </p:sp>
      <p:pic>
        <p:nvPicPr>
          <p:cNvPr id="245" name="Google Shape;245;p33"/>
          <p:cNvPicPr preferRelativeResize="0"/>
          <p:nvPr/>
        </p:nvPicPr>
        <p:blipFill>
          <a:blip r:embed="rId5">
            <a:alphaModFix/>
          </a:blip>
          <a:stretch>
            <a:fillRect/>
          </a:stretch>
        </p:blipFill>
        <p:spPr>
          <a:xfrm>
            <a:off x="3270365" y="1372286"/>
            <a:ext cx="774471" cy="77447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